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266" r:id="rId3"/>
    <p:sldId id="260" r:id="rId4"/>
    <p:sldId id="288" r:id="rId5"/>
    <p:sldId id="289" r:id="rId6"/>
    <p:sldId id="272" r:id="rId7"/>
    <p:sldId id="273" r:id="rId8"/>
    <p:sldId id="259" r:id="rId9"/>
    <p:sldId id="285" r:id="rId10"/>
    <p:sldId id="279" r:id="rId11"/>
    <p:sldId id="284" r:id="rId12"/>
    <p:sldId id="286" r:id="rId13"/>
    <p:sldId id="265" r:id="rId14"/>
    <p:sldId id="280" r:id="rId15"/>
    <p:sldId id="258" r:id="rId16"/>
    <p:sldId id="281" r:id="rId17"/>
    <p:sldId id="283" r:id="rId18"/>
    <p:sldId id="274" r:id="rId19"/>
    <p:sldId id="282" r:id="rId20"/>
    <p:sldId id="28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17" autoAdjust="0"/>
    <p:restoredTop sz="83780" autoAdjust="0"/>
  </p:normalViewPr>
  <p:slideViewPr>
    <p:cSldViewPr snapToGrid="0">
      <p:cViewPr varScale="1">
        <p:scale>
          <a:sx n="54" d="100"/>
          <a:sy n="54" d="100"/>
        </p:scale>
        <p:origin x="84"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39C409-AAE2-4163-8BC9-E544E8AB6F7B}" type="datetimeFigureOut">
              <a:rPr kumimoji="1" lang="ja-JP" altLang="en-US" smtClean="0"/>
              <a:t>2023/12/26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806B03-35EF-4CC9-A865-D48B75A38E03}" type="slidenum">
              <a:rPr kumimoji="1" lang="ja-JP" altLang="en-US" smtClean="0"/>
              <a:t>‹#›</a:t>
            </a:fld>
            <a:endParaRPr kumimoji="1" lang="ja-JP" altLang="en-US"/>
          </a:p>
        </p:txBody>
      </p:sp>
    </p:spTree>
    <p:extLst>
      <p:ext uri="{BB962C8B-B14F-4D97-AF65-F5344CB8AC3E}">
        <p14:creationId xmlns:p14="http://schemas.microsoft.com/office/powerpoint/2010/main" val="16354196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BSL3</a:t>
            </a:r>
            <a:r>
              <a:rPr kumimoji="1" lang="ja-JP" altLang="en-US" dirty="0"/>
              <a:t>実験室における気密性</a:t>
            </a:r>
          </a:p>
        </p:txBody>
      </p:sp>
      <p:sp>
        <p:nvSpPr>
          <p:cNvPr id="4" name="スライド番号プレースホルダー 3"/>
          <p:cNvSpPr>
            <a:spLocks noGrp="1"/>
          </p:cNvSpPr>
          <p:nvPr>
            <p:ph type="sldNum" sz="quarter" idx="5"/>
          </p:nvPr>
        </p:nvSpPr>
        <p:spPr/>
        <p:txBody>
          <a:bodyPr/>
          <a:lstStyle/>
          <a:p>
            <a:fld id="{13806B03-35EF-4CC9-A865-D48B75A38E03}" type="slidenum">
              <a:rPr kumimoji="1" lang="ja-JP" altLang="en-US" smtClean="0"/>
              <a:t>1</a:t>
            </a:fld>
            <a:endParaRPr kumimoji="1" lang="ja-JP" altLang="en-US"/>
          </a:p>
        </p:txBody>
      </p:sp>
    </p:spTree>
    <p:extLst>
      <p:ext uri="{BB962C8B-B14F-4D97-AF65-F5344CB8AC3E}">
        <p14:creationId xmlns:p14="http://schemas.microsoft.com/office/powerpoint/2010/main" val="4188243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ダクトの気密性</a:t>
            </a:r>
          </a:p>
          <a:p>
            <a:r>
              <a:rPr kumimoji="1" lang="ja-JP" altLang="en-US" dirty="0"/>
              <a:t>・ ダクトは、矩形型と円形型を持つ。・ 通常の矩形型は、側面のつなぎ目の隙間から、円形型より多くの漏れ空気を持つ。</a:t>
            </a:r>
            <a:endParaRPr kumimoji="1" lang="en-US" altLang="ja-JP" dirty="0"/>
          </a:p>
          <a:p>
            <a:r>
              <a:rPr kumimoji="1" lang="ja-JP" altLang="en-US" dirty="0"/>
              <a:t>・ スパイラルダクトは、円形型の</a:t>
            </a:r>
            <a:r>
              <a:rPr kumimoji="1" lang="en-US" altLang="ja-JP" dirty="0"/>
              <a:t>1</a:t>
            </a:r>
            <a:r>
              <a:rPr kumimoji="1" lang="ja-JP" altLang="en-US" dirty="0"/>
              <a:t>つで、また、右に示されるように小さな漏れ空気を持つ。例えば、漏れ空気量は、差圧</a:t>
            </a:r>
            <a:r>
              <a:rPr kumimoji="1" lang="en-US" altLang="ja-JP" dirty="0"/>
              <a:t>500Pa</a:t>
            </a:r>
            <a:r>
              <a:rPr kumimoji="1" lang="ja-JP" altLang="en-US" dirty="0"/>
              <a:t>、直径</a:t>
            </a:r>
            <a:r>
              <a:rPr kumimoji="1" lang="en-US" altLang="ja-JP" dirty="0"/>
              <a:t>200mm</a:t>
            </a:r>
            <a:r>
              <a:rPr kumimoji="1" lang="ja-JP" altLang="en-US" dirty="0"/>
              <a:t>、長さ</a:t>
            </a:r>
            <a:r>
              <a:rPr kumimoji="1" lang="en-US" altLang="ja-JP" dirty="0"/>
              <a:t>10m (</a:t>
            </a:r>
            <a:r>
              <a:rPr kumimoji="1" lang="ja-JP" altLang="en-US" dirty="0"/>
              <a:t>つなぎ目長さは、約</a:t>
            </a:r>
            <a:r>
              <a:rPr kumimoji="1" lang="en-US" altLang="ja-JP" dirty="0"/>
              <a:t>50m) </a:t>
            </a:r>
            <a:r>
              <a:rPr kumimoji="1" lang="ja-JP" altLang="en-US" dirty="0"/>
              <a:t>において、たったの</a:t>
            </a:r>
            <a:r>
              <a:rPr kumimoji="1" lang="en-US" altLang="ja-JP" dirty="0"/>
              <a:t>0.018m3/</a:t>
            </a:r>
            <a:r>
              <a:rPr kumimoji="1" lang="ja-JP" altLang="en-US" dirty="0"/>
              <a:t>時である。この漏れ空気量は無視できるか否か？</a:t>
            </a:r>
            <a:endParaRPr kumimoji="1" lang="en-US" altLang="ja-JP" dirty="0"/>
          </a:p>
          <a:p>
            <a:r>
              <a:rPr kumimoji="1" lang="ja-JP" altLang="en-US" dirty="0"/>
              <a:t>・ 無視できない場合、漏れ空気のない、溶接ダクトや</a:t>
            </a:r>
            <a:r>
              <a:rPr kumimoji="1" lang="en-US" altLang="ja-JP" dirty="0"/>
              <a:t>PVC {</a:t>
            </a:r>
            <a:r>
              <a:rPr kumimoji="1" lang="ja-JP" altLang="en-US" dirty="0"/>
              <a:t>塩化ビニルまたは塩ビ</a:t>
            </a:r>
            <a:r>
              <a:rPr kumimoji="1" lang="en-US" altLang="ja-JP" dirty="0"/>
              <a:t>} </a:t>
            </a:r>
            <a:r>
              <a:rPr kumimoji="1" lang="ja-JP" altLang="en-US" dirty="0"/>
              <a:t>パイプは、使用できるが、重く高価である。</a:t>
            </a:r>
          </a:p>
        </p:txBody>
      </p:sp>
      <p:sp>
        <p:nvSpPr>
          <p:cNvPr id="4" name="スライド番号プレースホルダー 3"/>
          <p:cNvSpPr>
            <a:spLocks noGrp="1"/>
          </p:cNvSpPr>
          <p:nvPr>
            <p:ph type="sldNum" sz="quarter" idx="5"/>
          </p:nvPr>
        </p:nvSpPr>
        <p:spPr/>
        <p:txBody>
          <a:bodyPr/>
          <a:lstStyle/>
          <a:p>
            <a:fld id="{13806B03-35EF-4CC9-A865-D48B75A38E03}" type="slidenum">
              <a:rPr kumimoji="1" lang="ja-JP" altLang="en-US" smtClean="0"/>
              <a:t>10</a:t>
            </a:fld>
            <a:endParaRPr kumimoji="1" lang="ja-JP" altLang="en-US"/>
          </a:p>
        </p:txBody>
      </p:sp>
    </p:spTree>
    <p:extLst>
      <p:ext uri="{BB962C8B-B14F-4D97-AF65-F5344CB8AC3E}">
        <p14:creationId xmlns:p14="http://schemas.microsoft.com/office/powerpoint/2010/main" val="3843878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ダクトの強度</a:t>
            </a:r>
          </a:p>
          <a:p>
            <a:r>
              <a:rPr kumimoji="1" lang="ja-JP" altLang="en-US" dirty="0"/>
              <a:t>・ 排気ダクトの場合、強い陰圧を持つかもしれない。例えば、ファンは運転している間に、</a:t>
            </a:r>
            <a:r>
              <a:rPr kumimoji="1" lang="en-US" altLang="ja-JP" dirty="0"/>
              <a:t>MD (</a:t>
            </a:r>
            <a:r>
              <a:rPr kumimoji="1" lang="ja-JP" altLang="en-US" dirty="0"/>
              <a:t>モーターダンパー</a:t>
            </a:r>
            <a:r>
              <a:rPr kumimoji="1" lang="en-US" altLang="ja-JP" dirty="0"/>
              <a:t>) </a:t>
            </a:r>
            <a:r>
              <a:rPr kumimoji="1" lang="ja-JP" altLang="en-US" dirty="0"/>
              <a:t>は閉じられる時に。</a:t>
            </a:r>
            <a:endParaRPr kumimoji="1" lang="en-US" altLang="ja-JP" dirty="0"/>
          </a:p>
          <a:p>
            <a:r>
              <a:rPr kumimoji="1" lang="ja-JP" altLang="en-US" dirty="0"/>
              <a:t>・ 特に、矩形ダクトは、陰圧に対して、十分な強度を持たない。・ もし、ダクトが壊れれば、気密性は、致命的に壊れる。</a:t>
            </a:r>
            <a:endParaRPr kumimoji="1" lang="en-US" altLang="ja-JP" dirty="0"/>
          </a:p>
          <a:p>
            <a:r>
              <a:rPr kumimoji="1" lang="ja-JP" altLang="en-US" dirty="0"/>
              <a:t>・ そのため、ダクトの強度は、注意深く検討されるべきである。また、もし、必要であれば、ダクトは補強されなければならない。例えば、</a:t>
            </a:r>
            <a:r>
              <a:rPr kumimoji="1" lang="en-US" altLang="ja-JP" dirty="0"/>
              <a:t>1</a:t>
            </a:r>
            <a:r>
              <a:rPr kumimoji="1" lang="ja-JP" altLang="en-US" dirty="0"/>
              <a:t>つは、ダクト鉄板にリブを加え、また</a:t>
            </a:r>
            <a:r>
              <a:rPr kumimoji="1" lang="en-US" altLang="ja-JP" dirty="0"/>
              <a:t>1</a:t>
            </a:r>
            <a:r>
              <a:rPr kumimoji="1" lang="ja-JP" altLang="en-US" dirty="0"/>
              <a:t>つは、</a:t>
            </a:r>
            <a:r>
              <a:rPr kumimoji="1" lang="en-US" altLang="ja-JP" dirty="0"/>
              <a:t>L</a:t>
            </a:r>
            <a:r>
              <a:rPr kumimoji="1" lang="ja-JP" altLang="en-US" dirty="0"/>
              <a:t>型鋼を加え、また</a:t>
            </a:r>
            <a:r>
              <a:rPr kumimoji="1" lang="en-US" altLang="ja-JP" dirty="0"/>
              <a:t>1</a:t>
            </a:r>
            <a:r>
              <a:rPr kumimoji="1" lang="ja-JP" altLang="en-US" dirty="0"/>
              <a:t>つは、右に示されるようなロッド </a:t>
            </a:r>
            <a:r>
              <a:rPr kumimoji="1" lang="en-US" altLang="ja-JP" dirty="0"/>
              <a:t>{</a:t>
            </a:r>
            <a:r>
              <a:rPr kumimoji="1" lang="ja-JP" altLang="en-US" dirty="0"/>
              <a:t>棒</a:t>
            </a:r>
            <a:r>
              <a:rPr kumimoji="1" lang="en-US" altLang="ja-JP" dirty="0"/>
              <a:t>} </a:t>
            </a:r>
            <a:r>
              <a:rPr kumimoji="1" lang="ja-JP" altLang="en-US" dirty="0"/>
              <a:t>を加える。</a:t>
            </a:r>
          </a:p>
        </p:txBody>
      </p:sp>
      <p:sp>
        <p:nvSpPr>
          <p:cNvPr id="4" name="スライド番号プレースホルダー 3"/>
          <p:cNvSpPr>
            <a:spLocks noGrp="1"/>
          </p:cNvSpPr>
          <p:nvPr>
            <p:ph type="sldNum" sz="quarter" idx="5"/>
          </p:nvPr>
        </p:nvSpPr>
        <p:spPr/>
        <p:txBody>
          <a:bodyPr/>
          <a:lstStyle/>
          <a:p>
            <a:fld id="{13806B03-35EF-4CC9-A865-D48B75A38E03}" type="slidenum">
              <a:rPr kumimoji="1" lang="ja-JP" altLang="en-US" smtClean="0"/>
              <a:t>11</a:t>
            </a:fld>
            <a:endParaRPr kumimoji="1" lang="ja-JP" altLang="en-US"/>
          </a:p>
        </p:txBody>
      </p:sp>
    </p:spTree>
    <p:extLst>
      <p:ext uri="{BB962C8B-B14F-4D97-AF65-F5344CB8AC3E}">
        <p14:creationId xmlns:p14="http://schemas.microsoft.com/office/powerpoint/2010/main" val="2292799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ダンパーの気密性</a:t>
            </a:r>
          </a:p>
          <a:p>
            <a:r>
              <a:rPr kumimoji="1" lang="ja-JP" altLang="en-US" dirty="0"/>
              <a:t>・ 通常のダンパーは、多くの漏れ空気を持つ。そのため、気密性を必要とする場合、通常のダンパーは、使用できない。</a:t>
            </a:r>
            <a:endParaRPr kumimoji="1" lang="en-US" altLang="ja-JP" dirty="0"/>
          </a:p>
          <a:p>
            <a:r>
              <a:rPr kumimoji="1" lang="ja-JP" altLang="en-US" dirty="0"/>
              <a:t>・ 気密ダンパーは、ダクトと羽根の間にガスケットを持つ。しかし、気密ダンパーは、少しの漏れ空気を持つ。そのため、完全な気密性を必要とする場合、気密ダンパーは、使用できない。</a:t>
            </a:r>
            <a:endParaRPr kumimoji="1" lang="en-US" altLang="ja-JP" dirty="0"/>
          </a:p>
          <a:p>
            <a:r>
              <a:rPr kumimoji="1" lang="ja-JP" altLang="en-US" dirty="0"/>
              <a:t>・ バタフライ弁は、漏れ空気を持たない。しかし、バタフライ弁は、配管の構成材である。そのため、バタフライ弁をダクトへ接続することは難しい。</a:t>
            </a:r>
          </a:p>
        </p:txBody>
      </p:sp>
      <p:sp>
        <p:nvSpPr>
          <p:cNvPr id="4" name="スライド番号プレースホルダー 3"/>
          <p:cNvSpPr>
            <a:spLocks noGrp="1"/>
          </p:cNvSpPr>
          <p:nvPr>
            <p:ph type="sldNum" sz="quarter" idx="5"/>
          </p:nvPr>
        </p:nvSpPr>
        <p:spPr/>
        <p:txBody>
          <a:bodyPr/>
          <a:lstStyle/>
          <a:p>
            <a:fld id="{13806B03-35EF-4CC9-A865-D48B75A38E03}" type="slidenum">
              <a:rPr kumimoji="1" lang="ja-JP" altLang="en-US" smtClean="0"/>
              <a:t>12</a:t>
            </a:fld>
            <a:endParaRPr kumimoji="1" lang="ja-JP" altLang="en-US"/>
          </a:p>
        </p:txBody>
      </p:sp>
    </p:spTree>
    <p:extLst>
      <p:ext uri="{BB962C8B-B14F-4D97-AF65-F5344CB8AC3E}">
        <p14:creationId xmlns:p14="http://schemas.microsoft.com/office/powerpoint/2010/main" val="2819142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HEPA</a:t>
            </a:r>
            <a:r>
              <a:rPr kumimoji="1" lang="ja-JP" altLang="en-US" dirty="0"/>
              <a:t>フィルターケーシングの気密性</a:t>
            </a:r>
          </a:p>
          <a:p>
            <a:r>
              <a:rPr kumimoji="1" lang="ja-JP" altLang="en-US" dirty="0"/>
              <a:t>・ </a:t>
            </a:r>
            <a:r>
              <a:rPr kumimoji="1" lang="en-US" altLang="ja-JP" dirty="0"/>
              <a:t>HEPA</a:t>
            </a:r>
            <a:r>
              <a:rPr kumimoji="1" lang="ja-JP" altLang="en-US" dirty="0"/>
              <a:t>フィルターケーシングは、それ自体、多くの構成材を持つ。ボックス、脚 </a:t>
            </a:r>
            <a:r>
              <a:rPr kumimoji="1" lang="en-US" altLang="ja-JP" dirty="0"/>
              <a:t>(</a:t>
            </a:r>
            <a:r>
              <a:rPr kumimoji="1" lang="ja-JP" altLang="en-US" dirty="0"/>
              <a:t>床置き型</a:t>
            </a:r>
            <a:r>
              <a:rPr kumimoji="1" lang="en-US" altLang="ja-JP" dirty="0"/>
              <a:t>)</a:t>
            </a:r>
            <a:r>
              <a:rPr kumimoji="1" lang="ja-JP" altLang="en-US" dirty="0"/>
              <a:t>や吊り金物 </a:t>
            </a:r>
            <a:r>
              <a:rPr kumimoji="1" lang="en-US" altLang="ja-JP" dirty="0"/>
              <a:t>(</a:t>
            </a:r>
            <a:r>
              <a:rPr kumimoji="1" lang="ja-JP" altLang="en-US" dirty="0"/>
              <a:t>天井吊り型</a:t>
            </a:r>
            <a:r>
              <a:rPr kumimoji="1" lang="en-US" altLang="ja-JP" dirty="0"/>
              <a:t>)</a:t>
            </a:r>
            <a:r>
              <a:rPr kumimoji="1" lang="ja-JP" altLang="en-US" dirty="0"/>
              <a:t>、ダクト接続口、差圧計接続口、バイパス接続口、点検口、その他のように。</a:t>
            </a:r>
            <a:endParaRPr kumimoji="1" lang="en-US" altLang="ja-JP" dirty="0"/>
          </a:p>
          <a:p>
            <a:r>
              <a:rPr kumimoji="1" lang="ja-JP" altLang="en-US" dirty="0"/>
              <a:t>・ ボックス、接続口、点検口、その他は汚染空気に接触し、そのため、それらは、気密性を必要とする。</a:t>
            </a:r>
            <a:endParaRPr kumimoji="1" lang="en-US" altLang="ja-JP" dirty="0"/>
          </a:p>
          <a:p>
            <a:r>
              <a:rPr kumimoji="1" lang="ja-JP" altLang="en-US" dirty="0"/>
              <a:t>・ ボックス、その他はスポット溶接とシールにより、通常、組立られる。・ 全溶接は、非常に高価である。</a:t>
            </a:r>
          </a:p>
        </p:txBody>
      </p:sp>
      <p:sp>
        <p:nvSpPr>
          <p:cNvPr id="4" name="スライド番号プレースホルダー 3"/>
          <p:cNvSpPr>
            <a:spLocks noGrp="1"/>
          </p:cNvSpPr>
          <p:nvPr>
            <p:ph type="sldNum" sz="quarter" idx="5"/>
          </p:nvPr>
        </p:nvSpPr>
        <p:spPr/>
        <p:txBody>
          <a:bodyPr/>
          <a:lstStyle/>
          <a:p>
            <a:fld id="{13806B03-35EF-4CC9-A865-D48B75A38E03}" type="slidenum">
              <a:rPr kumimoji="1" lang="ja-JP" altLang="en-US" smtClean="0"/>
              <a:t>13</a:t>
            </a:fld>
            <a:endParaRPr kumimoji="1" lang="ja-JP" altLang="en-US"/>
          </a:p>
        </p:txBody>
      </p:sp>
    </p:spTree>
    <p:extLst>
      <p:ext uri="{BB962C8B-B14F-4D97-AF65-F5344CB8AC3E}">
        <p14:creationId xmlns:p14="http://schemas.microsoft.com/office/powerpoint/2010/main" val="24293801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私の失敗</a:t>
            </a:r>
          </a:p>
          <a:p>
            <a:r>
              <a:rPr kumimoji="1" lang="ja-JP" altLang="en-US" dirty="0"/>
              <a:t>・ 私は、フィルターケーシングのメーカーに、フィルターケーシングをスポット溶接とシールにより、組み立てることを依頼した。</a:t>
            </a:r>
            <a:endParaRPr kumimoji="1" lang="en-US" altLang="ja-JP" dirty="0"/>
          </a:p>
          <a:p>
            <a:r>
              <a:rPr kumimoji="1" lang="ja-JP" altLang="en-US" dirty="0"/>
              <a:t>・ フィルターケーシングは床置き型で、そのため、脚は取り付けられる。・ 最終的に、私は、右に示されるようにフィルターケーシングの気密性をテストし、また、空気漏れは、どこかから生じた。</a:t>
            </a:r>
            <a:endParaRPr kumimoji="1" lang="en-US" altLang="ja-JP" dirty="0"/>
          </a:p>
          <a:p>
            <a:r>
              <a:rPr kumimoji="1" lang="ja-JP" altLang="en-US" dirty="0"/>
              <a:t>・ 最初に、私は、点検口の周りを確認したが、漏れ空気の場所を見つけられなかった。最終的に、私は、泡スプレーを使用することにより、ボックス全体を確認し、私は、シールのピンホールを見つけた。・ メーカーはボックスと脚をボルトにより接続したが、ボルト周りのシールは十分ではなかった。あなたは、この問題をどのように改善するか？</a:t>
            </a:r>
          </a:p>
        </p:txBody>
      </p:sp>
      <p:sp>
        <p:nvSpPr>
          <p:cNvPr id="4" name="スライド番号プレースホルダー 3"/>
          <p:cNvSpPr>
            <a:spLocks noGrp="1"/>
          </p:cNvSpPr>
          <p:nvPr>
            <p:ph type="sldNum" sz="quarter" idx="5"/>
          </p:nvPr>
        </p:nvSpPr>
        <p:spPr/>
        <p:txBody>
          <a:bodyPr/>
          <a:lstStyle/>
          <a:p>
            <a:fld id="{13806B03-35EF-4CC9-A865-D48B75A38E03}" type="slidenum">
              <a:rPr kumimoji="1" lang="ja-JP" altLang="en-US" smtClean="0"/>
              <a:t>14</a:t>
            </a:fld>
            <a:endParaRPr kumimoji="1" lang="ja-JP" altLang="en-US"/>
          </a:p>
        </p:txBody>
      </p:sp>
    </p:spTree>
    <p:extLst>
      <p:ext uri="{BB962C8B-B14F-4D97-AF65-F5344CB8AC3E}">
        <p14:creationId xmlns:p14="http://schemas.microsoft.com/office/powerpoint/2010/main" val="2630445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衛生 </a:t>
            </a:r>
            <a:r>
              <a:rPr kumimoji="1" lang="en-US" altLang="ja-JP" dirty="0"/>
              <a:t>(</a:t>
            </a:r>
            <a:r>
              <a:rPr kumimoji="1" lang="ja-JP" altLang="en-US" dirty="0"/>
              <a:t>給水と排水</a:t>
            </a:r>
            <a:r>
              <a:rPr kumimoji="1" lang="en-US" altLang="ja-JP" dirty="0"/>
              <a:t>) </a:t>
            </a:r>
            <a:r>
              <a:rPr kumimoji="1" lang="ja-JP" altLang="en-US" dirty="0"/>
              <a:t>システムにおける気密性</a:t>
            </a:r>
          </a:p>
          <a:p>
            <a:r>
              <a:rPr kumimoji="1" lang="ja-JP" altLang="en-US" dirty="0"/>
              <a:t>・ 衛生システムは、空調システムと同様に、多くの構成材を持つ。手洗い、シャワー、タンク、ポンプ、配管、トラップ、弁、フィルターとフィルターケーシング、湯沸器、その他のように。</a:t>
            </a:r>
            <a:endParaRPr kumimoji="1" lang="en-US" altLang="ja-JP" dirty="0"/>
          </a:p>
          <a:p>
            <a:r>
              <a:rPr kumimoji="1" lang="ja-JP" altLang="en-US" dirty="0"/>
              <a:t>・ 複数の構成材は、汚染空気と接触し、そのため、それらは、気密性を必要とする。例えば、排水配管。 </a:t>
            </a:r>
          </a:p>
        </p:txBody>
      </p:sp>
      <p:sp>
        <p:nvSpPr>
          <p:cNvPr id="4" name="スライド番号プレースホルダー 3"/>
          <p:cNvSpPr>
            <a:spLocks noGrp="1"/>
          </p:cNvSpPr>
          <p:nvPr>
            <p:ph type="sldNum" sz="quarter" idx="5"/>
          </p:nvPr>
        </p:nvSpPr>
        <p:spPr/>
        <p:txBody>
          <a:bodyPr/>
          <a:lstStyle/>
          <a:p>
            <a:fld id="{13806B03-35EF-4CC9-A865-D48B75A38E03}" type="slidenum">
              <a:rPr kumimoji="1" lang="ja-JP" altLang="en-US" smtClean="0"/>
              <a:t>15</a:t>
            </a:fld>
            <a:endParaRPr kumimoji="1" lang="ja-JP" altLang="en-US"/>
          </a:p>
        </p:txBody>
      </p:sp>
    </p:spTree>
    <p:extLst>
      <p:ext uri="{BB962C8B-B14F-4D97-AF65-F5344CB8AC3E}">
        <p14:creationId xmlns:p14="http://schemas.microsoft.com/office/powerpoint/2010/main" val="39921079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排水配管の気密性</a:t>
            </a:r>
          </a:p>
          <a:p>
            <a:r>
              <a:rPr kumimoji="1" lang="ja-JP" altLang="en-US" dirty="0"/>
              <a:t>・ 排水配管は、部屋の空気を配管内部の空気から隔離するために、トラップを持つ。</a:t>
            </a:r>
            <a:endParaRPr kumimoji="1" lang="en-US" altLang="ja-JP" dirty="0"/>
          </a:p>
          <a:p>
            <a:r>
              <a:rPr kumimoji="1" lang="ja-JP" altLang="en-US" dirty="0"/>
              <a:t>・ 通常、トラップは、水封式で、水封の深さは</a:t>
            </a:r>
            <a:r>
              <a:rPr kumimoji="1" lang="en-US" altLang="ja-JP" dirty="0"/>
              <a:t>50mm</a:t>
            </a:r>
            <a:r>
              <a:rPr kumimoji="1" lang="ja-JP" altLang="en-US" dirty="0"/>
              <a:t>である。その圧力は、</a:t>
            </a:r>
            <a:r>
              <a:rPr kumimoji="1" lang="en-US" altLang="ja-JP" dirty="0"/>
              <a:t>500Pa</a:t>
            </a:r>
            <a:r>
              <a:rPr kumimoji="1" lang="ja-JP" altLang="en-US" dirty="0"/>
              <a:t>に相当する。そのため、水封は、部屋の差圧では壊されない。</a:t>
            </a:r>
            <a:endParaRPr kumimoji="1" lang="en-US" altLang="ja-JP" dirty="0"/>
          </a:p>
          <a:p>
            <a:r>
              <a:rPr kumimoji="1" lang="ja-JP" altLang="en-US" dirty="0"/>
              <a:t>・ しかし、時々、水封は壊れる。理由は、水の蒸発、サイホン作用、オートクレーブの排蒸気、その他による。</a:t>
            </a:r>
            <a:endParaRPr kumimoji="1" lang="en-US" altLang="ja-JP" dirty="0"/>
          </a:p>
          <a:p>
            <a:r>
              <a:rPr kumimoji="1" lang="ja-JP" altLang="en-US" dirty="0"/>
              <a:t>・ </a:t>
            </a:r>
            <a:r>
              <a:rPr kumimoji="1" lang="en-US" altLang="ja-JP" dirty="0"/>
              <a:t>2003</a:t>
            </a:r>
            <a:r>
              <a:rPr kumimoji="1" lang="ja-JP" altLang="en-US" dirty="0"/>
              <a:t>年</a:t>
            </a:r>
            <a:r>
              <a:rPr kumimoji="1" lang="en-US" altLang="ja-JP" dirty="0"/>
              <a:t>3</a:t>
            </a:r>
            <a:r>
              <a:rPr kumimoji="1" lang="ja-JP" altLang="en-US" dirty="0"/>
              <a:t>月に香港で広がった</a:t>
            </a:r>
            <a:r>
              <a:rPr kumimoji="1" lang="en-US" altLang="ja-JP" dirty="0"/>
              <a:t>SARS</a:t>
            </a:r>
            <a:r>
              <a:rPr kumimoji="1" lang="ja-JP" altLang="en-US" dirty="0"/>
              <a:t>は、封水が壊れたことにより生じたと言われている。</a:t>
            </a:r>
          </a:p>
        </p:txBody>
      </p:sp>
      <p:sp>
        <p:nvSpPr>
          <p:cNvPr id="4" name="スライド番号プレースホルダー 3"/>
          <p:cNvSpPr>
            <a:spLocks noGrp="1"/>
          </p:cNvSpPr>
          <p:nvPr>
            <p:ph type="sldNum" sz="quarter" idx="5"/>
          </p:nvPr>
        </p:nvSpPr>
        <p:spPr/>
        <p:txBody>
          <a:bodyPr/>
          <a:lstStyle/>
          <a:p>
            <a:fld id="{13806B03-35EF-4CC9-A865-D48B75A38E03}" type="slidenum">
              <a:rPr kumimoji="1" lang="ja-JP" altLang="en-US" smtClean="0"/>
              <a:t>16</a:t>
            </a:fld>
            <a:endParaRPr kumimoji="1" lang="ja-JP" altLang="en-US"/>
          </a:p>
        </p:txBody>
      </p:sp>
    </p:spTree>
    <p:extLst>
      <p:ext uri="{BB962C8B-B14F-4D97-AF65-F5344CB8AC3E}">
        <p14:creationId xmlns:p14="http://schemas.microsoft.com/office/powerpoint/2010/main" val="8013128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ダンクタンクの気密性</a:t>
            </a:r>
          </a:p>
          <a:p>
            <a:r>
              <a:rPr kumimoji="1" lang="ja-JP" altLang="en-US" dirty="0"/>
              <a:t>・ ダンクタンクも、実験室の空気を廊下の空気から隔離するために、トラップを持つ。</a:t>
            </a:r>
            <a:endParaRPr kumimoji="1" lang="en-US" altLang="ja-JP" dirty="0"/>
          </a:p>
          <a:p>
            <a:r>
              <a:rPr kumimoji="1" lang="ja-JP" altLang="en-US" dirty="0"/>
              <a:t>・ もし、水を交換する場合、トラップは壊され、そのため、ダンクタンクを通して、空気が流れる。</a:t>
            </a:r>
            <a:endParaRPr kumimoji="1" lang="en-US" altLang="ja-JP" dirty="0"/>
          </a:p>
          <a:p>
            <a:r>
              <a:rPr kumimoji="1" lang="ja-JP" altLang="en-US" dirty="0"/>
              <a:t>・ 空気は、廊下から実験室へ流れ、そのため、それは問題でない。しかし、実験室の圧力は変化する。</a:t>
            </a:r>
          </a:p>
        </p:txBody>
      </p:sp>
      <p:sp>
        <p:nvSpPr>
          <p:cNvPr id="4" name="スライド番号プレースホルダー 3"/>
          <p:cNvSpPr>
            <a:spLocks noGrp="1"/>
          </p:cNvSpPr>
          <p:nvPr>
            <p:ph type="sldNum" sz="quarter" idx="5"/>
          </p:nvPr>
        </p:nvSpPr>
        <p:spPr/>
        <p:txBody>
          <a:bodyPr/>
          <a:lstStyle/>
          <a:p>
            <a:fld id="{13806B03-35EF-4CC9-A865-D48B75A38E03}" type="slidenum">
              <a:rPr kumimoji="1" lang="ja-JP" altLang="en-US" smtClean="0"/>
              <a:t>17</a:t>
            </a:fld>
            <a:endParaRPr kumimoji="1" lang="ja-JP" altLang="en-US"/>
          </a:p>
        </p:txBody>
      </p:sp>
    </p:spTree>
    <p:extLst>
      <p:ext uri="{BB962C8B-B14F-4D97-AF65-F5344CB8AC3E}">
        <p14:creationId xmlns:p14="http://schemas.microsoft.com/office/powerpoint/2010/main" val="5289636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いつ気密性は実際に必要なのか？</a:t>
            </a:r>
          </a:p>
          <a:p>
            <a:r>
              <a:rPr kumimoji="1" lang="ja-JP" altLang="en-US" dirty="0"/>
              <a:t>・ 空調システムは正常に稼働している場合、部屋の圧力と排気ダクトの内部圧力は、屋外の圧力に対してマイナス </a:t>
            </a:r>
            <a:r>
              <a:rPr kumimoji="1" lang="en-US" altLang="ja-JP" dirty="0"/>
              <a:t>{</a:t>
            </a:r>
            <a:r>
              <a:rPr kumimoji="1" lang="ja-JP" altLang="en-US" dirty="0"/>
              <a:t>陰または負</a:t>
            </a:r>
            <a:r>
              <a:rPr kumimoji="1" lang="en-US" altLang="ja-JP" dirty="0"/>
              <a:t>} </a:t>
            </a:r>
            <a:r>
              <a:rPr kumimoji="1" lang="ja-JP" altLang="en-US" dirty="0"/>
              <a:t>である。そのため、気密性は、重要ではない。</a:t>
            </a:r>
            <a:endParaRPr kumimoji="1" lang="en-US" altLang="ja-JP" dirty="0"/>
          </a:p>
          <a:p>
            <a:r>
              <a:rPr kumimoji="1" lang="ja-JP" altLang="en-US" dirty="0"/>
              <a:t>・ 空調システムは停止している場合、部屋の圧力と排気ダクトの内部圧力は、屋外の圧力に等しい。そのため、もし、風による、排気ダクトの末端への加圧は、防がれるなら、気密性は、重要ではない。・ 部屋やフィルターケーシングを滅菌する場合、気密性は重要である。なぜなら、滅菌ガスは隣の部屋に漏れるから。しかしながら、テープやシートは、すき間をカバーするために使用できる。・ 空調システムは正常に稼働していない場合、部屋の圧力と排気ダクトの内部圧力は、屋外の圧力に対してプラス </a:t>
            </a:r>
            <a:r>
              <a:rPr kumimoji="1" lang="en-US" altLang="ja-JP" dirty="0"/>
              <a:t>{</a:t>
            </a:r>
            <a:r>
              <a:rPr kumimoji="1" lang="ja-JP" altLang="en-US" dirty="0"/>
              <a:t>陽または正</a:t>
            </a:r>
            <a:r>
              <a:rPr kumimoji="1" lang="en-US" altLang="ja-JP" dirty="0"/>
              <a:t>} </a:t>
            </a:r>
            <a:r>
              <a:rPr kumimoji="1" lang="ja-JP" altLang="en-US" dirty="0"/>
              <a:t>である。そのため、気密性は、重要である。</a:t>
            </a:r>
          </a:p>
        </p:txBody>
      </p:sp>
      <p:sp>
        <p:nvSpPr>
          <p:cNvPr id="4" name="スライド番号プレースホルダー 3"/>
          <p:cNvSpPr>
            <a:spLocks noGrp="1"/>
          </p:cNvSpPr>
          <p:nvPr>
            <p:ph type="sldNum" sz="quarter" idx="5"/>
          </p:nvPr>
        </p:nvSpPr>
        <p:spPr/>
        <p:txBody>
          <a:bodyPr/>
          <a:lstStyle/>
          <a:p>
            <a:fld id="{13806B03-35EF-4CC9-A865-D48B75A38E03}" type="slidenum">
              <a:rPr kumimoji="1" lang="ja-JP" altLang="en-US" smtClean="0"/>
              <a:t>18</a:t>
            </a:fld>
            <a:endParaRPr kumimoji="1" lang="ja-JP" altLang="en-US"/>
          </a:p>
        </p:txBody>
      </p:sp>
    </p:spTree>
    <p:extLst>
      <p:ext uri="{BB962C8B-B14F-4D97-AF65-F5344CB8AC3E}">
        <p14:creationId xmlns:p14="http://schemas.microsoft.com/office/powerpoint/2010/main" val="18979456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私の意見</a:t>
            </a:r>
          </a:p>
          <a:p>
            <a:r>
              <a:rPr kumimoji="1" lang="ja-JP" altLang="en-US" dirty="0"/>
              <a:t>・ 完全な気密性の実現は望ましいが、コストと利便性により、実際に、難しい。</a:t>
            </a:r>
          </a:p>
          <a:p>
            <a:r>
              <a:rPr kumimoji="1" lang="ja-JP" altLang="en-US" dirty="0"/>
              <a:t>・ もちろん、私達は、気密性をできるだけ増加するために、努力しなければならない。</a:t>
            </a:r>
          </a:p>
          <a:p>
            <a:r>
              <a:rPr kumimoji="1" lang="ja-JP" altLang="en-US" dirty="0"/>
              <a:t>・ しかしながら、同時に、私達は、部屋の圧力と排気ダクトの内部圧力は、屋外の圧力に対して、プラスになることを防ぐために、努力しなければならない。例えば、右に示されるリリース </a:t>
            </a:r>
            <a:r>
              <a:rPr kumimoji="1" lang="en-US" altLang="ja-JP" dirty="0"/>
              <a:t>{</a:t>
            </a:r>
            <a:r>
              <a:rPr kumimoji="1" lang="ja-JP" altLang="en-US" dirty="0"/>
              <a:t>逃し</a:t>
            </a:r>
            <a:r>
              <a:rPr kumimoji="1" lang="en-US" altLang="ja-JP" dirty="0"/>
              <a:t>} </a:t>
            </a:r>
            <a:r>
              <a:rPr kumimoji="1" lang="ja-JP" altLang="en-US" dirty="0"/>
              <a:t>ダンパーの使用は、</a:t>
            </a:r>
            <a:r>
              <a:rPr kumimoji="1" lang="en-US" altLang="ja-JP" dirty="0"/>
              <a:t>1</a:t>
            </a:r>
            <a:r>
              <a:rPr kumimoji="1" lang="ja-JP" altLang="en-US" dirty="0"/>
              <a:t>つのアイディアである。・ また、私達は、汚染空気と接触する区域を減少するために、努力しなければならない。</a:t>
            </a:r>
          </a:p>
        </p:txBody>
      </p:sp>
      <p:sp>
        <p:nvSpPr>
          <p:cNvPr id="4" name="スライド番号プレースホルダー 3"/>
          <p:cNvSpPr>
            <a:spLocks noGrp="1"/>
          </p:cNvSpPr>
          <p:nvPr>
            <p:ph type="sldNum" sz="quarter" idx="5"/>
          </p:nvPr>
        </p:nvSpPr>
        <p:spPr/>
        <p:txBody>
          <a:bodyPr/>
          <a:lstStyle/>
          <a:p>
            <a:fld id="{13806B03-35EF-4CC9-A865-D48B75A38E03}" type="slidenum">
              <a:rPr kumimoji="1" lang="ja-JP" altLang="en-US" smtClean="0"/>
              <a:t>19</a:t>
            </a:fld>
            <a:endParaRPr kumimoji="1" lang="ja-JP" altLang="en-US"/>
          </a:p>
        </p:txBody>
      </p:sp>
    </p:spTree>
    <p:extLst>
      <p:ext uri="{BB962C8B-B14F-4D97-AF65-F5344CB8AC3E}">
        <p14:creationId xmlns:p14="http://schemas.microsoft.com/office/powerpoint/2010/main" val="3306882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あなたは、</a:t>
            </a:r>
            <a:r>
              <a:rPr kumimoji="1" lang="en-US" altLang="ja-JP" dirty="0"/>
              <a:t>BSL3</a:t>
            </a:r>
            <a:r>
              <a:rPr kumimoji="1" lang="ja-JP" altLang="en-US" dirty="0"/>
              <a:t>実験室のどこに気密性は必要か知っているか？</a:t>
            </a:r>
            <a:endParaRPr kumimoji="1" lang="en-US" altLang="ja-JP" dirty="0"/>
          </a:p>
          <a:p>
            <a:r>
              <a:rPr kumimoji="1" lang="ja-JP" altLang="en-US" dirty="0"/>
              <a:t>・ </a:t>
            </a:r>
            <a:r>
              <a:rPr kumimoji="1" lang="en-US" altLang="ja-JP" dirty="0"/>
              <a:t>BSL3</a:t>
            </a:r>
            <a:r>
              <a:rPr kumimoji="1" lang="ja-JP" altLang="en-US" dirty="0"/>
              <a:t>実験室の簡単なモデルは、右に示される。</a:t>
            </a:r>
            <a:endParaRPr kumimoji="1" lang="en-US" altLang="ja-JP" dirty="0"/>
          </a:p>
          <a:p>
            <a:r>
              <a:rPr kumimoji="1" lang="ja-JP" altLang="en-US" dirty="0"/>
              <a:t>・ </a:t>
            </a:r>
            <a:r>
              <a:rPr kumimoji="1" lang="en-US" altLang="ja-JP" dirty="0"/>
              <a:t>BSL3</a:t>
            </a:r>
            <a:r>
              <a:rPr kumimoji="1" lang="ja-JP" altLang="en-US" dirty="0"/>
              <a:t>実験室は、</a:t>
            </a:r>
            <a:r>
              <a:rPr kumimoji="1" lang="en-US" altLang="ja-JP" dirty="0"/>
              <a:t>2</a:t>
            </a:r>
            <a:r>
              <a:rPr kumimoji="1" lang="ja-JP" altLang="en-US" dirty="0"/>
              <a:t>つのバリアー </a:t>
            </a:r>
            <a:r>
              <a:rPr kumimoji="1" lang="en-US" altLang="ja-JP" dirty="0"/>
              <a:t>{</a:t>
            </a:r>
            <a:r>
              <a:rPr kumimoji="1" lang="ja-JP" altLang="en-US" dirty="0"/>
              <a:t>障壁</a:t>
            </a:r>
            <a:r>
              <a:rPr kumimoji="1" lang="en-US" altLang="ja-JP" dirty="0"/>
              <a:t>} </a:t>
            </a:r>
            <a:r>
              <a:rPr kumimoji="1" lang="ja-JP" altLang="en-US" dirty="0"/>
              <a:t>を持ち、</a:t>
            </a:r>
            <a:r>
              <a:rPr kumimoji="1" lang="en-US" altLang="ja-JP" dirty="0"/>
              <a:t>1</a:t>
            </a:r>
            <a:r>
              <a:rPr kumimoji="1" lang="ja-JP" altLang="en-US" dirty="0"/>
              <a:t>つは</a:t>
            </a:r>
            <a:r>
              <a:rPr kumimoji="1" lang="en-US" altLang="ja-JP" dirty="0"/>
              <a:t>1</a:t>
            </a:r>
            <a:r>
              <a:rPr kumimoji="1" lang="ja-JP" altLang="en-US" dirty="0"/>
              <a:t>次バリアーとしての</a:t>
            </a:r>
            <a:r>
              <a:rPr kumimoji="1" lang="en-US" altLang="ja-JP" dirty="0"/>
              <a:t>BSC (</a:t>
            </a:r>
            <a:r>
              <a:rPr kumimoji="1" lang="ja-JP" altLang="en-US" dirty="0"/>
              <a:t>安全キャビネット</a:t>
            </a:r>
            <a:r>
              <a:rPr kumimoji="1" lang="en-US" altLang="ja-JP" dirty="0"/>
              <a:t>) </a:t>
            </a:r>
            <a:r>
              <a:rPr kumimoji="1" lang="ja-JP" altLang="en-US" dirty="0"/>
              <a:t>で、もう</a:t>
            </a:r>
            <a:r>
              <a:rPr kumimoji="1" lang="en-US" altLang="ja-JP" dirty="0"/>
              <a:t>1</a:t>
            </a:r>
            <a:r>
              <a:rPr kumimoji="1" lang="ja-JP" altLang="en-US" dirty="0"/>
              <a:t>つは</a:t>
            </a:r>
            <a:r>
              <a:rPr kumimoji="1" lang="en-US" altLang="ja-JP" dirty="0"/>
              <a:t>2</a:t>
            </a:r>
            <a:r>
              <a:rPr kumimoji="1" lang="ja-JP" altLang="en-US" dirty="0"/>
              <a:t>次バリアーとしての部屋と設備である。</a:t>
            </a:r>
            <a:endParaRPr kumimoji="1" lang="en-US" altLang="ja-JP" dirty="0"/>
          </a:p>
          <a:p>
            <a:r>
              <a:rPr kumimoji="1" lang="ja-JP" altLang="en-US" dirty="0"/>
              <a:t>・ そのため、</a:t>
            </a:r>
            <a:r>
              <a:rPr kumimoji="1" lang="en-US" altLang="ja-JP" dirty="0"/>
              <a:t>BSC</a:t>
            </a:r>
            <a:r>
              <a:rPr kumimoji="1" lang="ja-JP" altLang="en-US" dirty="0"/>
              <a:t>は、汚染空気と接触する区域における完全な気密性を必要とする。しかし、部屋と設備は、必ずしも完全な気密性を必要としない。</a:t>
            </a:r>
            <a:endParaRPr kumimoji="1" lang="en-US" altLang="ja-JP" dirty="0"/>
          </a:p>
          <a:p>
            <a:r>
              <a:rPr kumimoji="1" lang="ja-JP" altLang="en-US" dirty="0"/>
              <a:t>・ 気密性の必要性は、リスクによる。</a:t>
            </a:r>
          </a:p>
        </p:txBody>
      </p:sp>
      <p:sp>
        <p:nvSpPr>
          <p:cNvPr id="4" name="スライド番号プレースホルダー 3"/>
          <p:cNvSpPr>
            <a:spLocks noGrp="1"/>
          </p:cNvSpPr>
          <p:nvPr>
            <p:ph type="sldNum" sz="quarter" idx="5"/>
          </p:nvPr>
        </p:nvSpPr>
        <p:spPr/>
        <p:txBody>
          <a:bodyPr/>
          <a:lstStyle/>
          <a:p>
            <a:fld id="{13806B03-35EF-4CC9-A865-D48B75A38E03}" type="slidenum">
              <a:rPr kumimoji="1" lang="ja-JP" altLang="en-US" smtClean="0"/>
              <a:t>2</a:t>
            </a:fld>
            <a:endParaRPr kumimoji="1" lang="ja-JP" altLang="en-US"/>
          </a:p>
        </p:txBody>
      </p:sp>
    </p:spTree>
    <p:extLst>
      <p:ext uri="{BB962C8B-B14F-4D97-AF65-F5344CB8AC3E}">
        <p14:creationId xmlns:p14="http://schemas.microsoft.com/office/powerpoint/2010/main" val="5842463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終り</a:t>
            </a:r>
          </a:p>
          <a:p>
            <a:r>
              <a:rPr kumimoji="1" lang="ja-JP" altLang="en-US" dirty="0"/>
              <a:t>・ トレーニングコースにご協力いただきまして、ありがとうございます。</a:t>
            </a:r>
          </a:p>
          <a:p>
            <a:r>
              <a:rPr kumimoji="1" lang="ja-JP" altLang="en-US" dirty="0"/>
              <a:t>・ </a:t>
            </a:r>
            <a:r>
              <a:rPr kumimoji="1" lang="en-US" altLang="ja-JP" dirty="0"/>
              <a:t>Email: mikiikka277@hb.tp1.jp</a:t>
            </a:r>
          </a:p>
          <a:p>
            <a:r>
              <a:rPr kumimoji="1" lang="ja-JP" altLang="en-US" dirty="0"/>
              <a:t>・ </a:t>
            </a:r>
            <a:r>
              <a:rPr kumimoji="1" lang="en-US" altLang="ja-JP" dirty="0"/>
              <a:t>Facebook: Miki Hideki</a:t>
            </a:r>
          </a:p>
          <a:p>
            <a:r>
              <a:rPr kumimoji="1" lang="ja-JP" altLang="en-US" dirty="0"/>
              <a:t>・ 文書サーバー</a:t>
            </a:r>
            <a:r>
              <a:rPr kumimoji="1" lang="en-US" altLang="ja-JP" dirty="0"/>
              <a:t>: http://gaga.jellybean.jp/indexbsl.html</a:t>
            </a:r>
          </a:p>
        </p:txBody>
      </p:sp>
      <p:sp>
        <p:nvSpPr>
          <p:cNvPr id="4" name="スライド番号プレースホルダー 3"/>
          <p:cNvSpPr>
            <a:spLocks noGrp="1"/>
          </p:cNvSpPr>
          <p:nvPr>
            <p:ph type="sldNum" sz="quarter" idx="5"/>
          </p:nvPr>
        </p:nvSpPr>
        <p:spPr/>
        <p:txBody>
          <a:bodyPr/>
          <a:lstStyle/>
          <a:p>
            <a:fld id="{13806B03-35EF-4CC9-A865-D48B75A38E03}" type="slidenum">
              <a:rPr kumimoji="1" lang="ja-JP" altLang="en-US" smtClean="0"/>
              <a:t>20</a:t>
            </a:fld>
            <a:endParaRPr kumimoji="1" lang="ja-JP" altLang="en-US"/>
          </a:p>
        </p:txBody>
      </p:sp>
    </p:spTree>
    <p:extLst>
      <p:ext uri="{BB962C8B-B14F-4D97-AF65-F5344CB8AC3E}">
        <p14:creationId xmlns:p14="http://schemas.microsoft.com/office/powerpoint/2010/main" val="4055798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部屋の気密性</a:t>
            </a:r>
          </a:p>
          <a:p>
            <a:r>
              <a:rPr kumimoji="1" lang="ja-JP" altLang="en-US" dirty="0"/>
              <a:t>・ 部屋は、多くの構成材を持つ、天井、壁、床、ドア </a:t>
            </a:r>
            <a:r>
              <a:rPr kumimoji="1" lang="en-US" altLang="ja-JP" dirty="0"/>
              <a:t>{</a:t>
            </a:r>
            <a:r>
              <a:rPr kumimoji="1" lang="ja-JP" altLang="en-US" dirty="0"/>
              <a:t>扉</a:t>
            </a:r>
            <a:r>
              <a:rPr kumimoji="1" lang="en-US" altLang="ja-JP" dirty="0"/>
              <a:t>}</a:t>
            </a:r>
            <a:r>
              <a:rPr kumimoji="1" lang="ja-JP" altLang="en-US" dirty="0"/>
              <a:t>、窓、その他のように。・ 全ての構成材は、汚染空気と接触し、またそれらは気密性を必要とする。</a:t>
            </a:r>
            <a:endParaRPr kumimoji="1" lang="en-US" altLang="ja-JP" dirty="0"/>
          </a:p>
          <a:p>
            <a:r>
              <a:rPr kumimoji="1" lang="ja-JP" altLang="en-US" dirty="0"/>
              <a:t>・ 気密性のレベルは、最も弱い構成材により決定される。また、全ての構成材の中で最も弱い構成材は、ドアである。ドアはシールできない。なぜなら、ドアは開かなければならないから。</a:t>
            </a:r>
            <a:endParaRPr kumimoji="1" lang="en-US" altLang="ja-JP" dirty="0"/>
          </a:p>
          <a:p>
            <a:r>
              <a:rPr kumimoji="1" lang="ja-JP" altLang="en-US" dirty="0"/>
              <a:t>・ もし、潜水艦のドアや宇宙船のドアは使用できれば、完全な気密性は実現できる。しかし、コストと利便性により、難しい。</a:t>
            </a:r>
          </a:p>
        </p:txBody>
      </p:sp>
      <p:sp>
        <p:nvSpPr>
          <p:cNvPr id="4" name="スライド番号プレースホルダー 3"/>
          <p:cNvSpPr>
            <a:spLocks noGrp="1"/>
          </p:cNvSpPr>
          <p:nvPr>
            <p:ph type="sldNum" sz="quarter" idx="5"/>
          </p:nvPr>
        </p:nvSpPr>
        <p:spPr/>
        <p:txBody>
          <a:bodyPr/>
          <a:lstStyle/>
          <a:p>
            <a:fld id="{13806B03-35EF-4CC9-A865-D48B75A38E03}" type="slidenum">
              <a:rPr kumimoji="1" lang="ja-JP" altLang="en-US" smtClean="0"/>
              <a:t>3</a:t>
            </a:fld>
            <a:endParaRPr kumimoji="1" lang="ja-JP" altLang="en-US"/>
          </a:p>
        </p:txBody>
      </p:sp>
    </p:spTree>
    <p:extLst>
      <p:ext uri="{BB962C8B-B14F-4D97-AF65-F5344CB8AC3E}">
        <p14:creationId xmlns:p14="http://schemas.microsoft.com/office/powerpoint/2010/main" val="2081925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どのように部屋の気密性を検査するか</a:t>
            </a:r>
          </a:p>
          <a:p>
            <a:r>
              <a:rPr kumimoji="1" lang="ja-JP" altLang="en-US" dirty="0"/>
              <a:t>・ 部屋の気密性は、定義された差圧における漏洩空気量で定義される。</a:t>
            </a:r>
            <a:endParaRPr kumimoji="1" lang="en-US" altLang="ja-JP" dirty="0"/>
          </a:p>
          <a:p>
            <a:r>
              <a:rPr kumimoji="1" lang="ja-JP" altLang="en-US" dirty="0"/>
              <a:t>・ 差圧は圧力計により測定できる。</a:t>
            </a:r>
          </a:p>
          <a:p>
            <a:r>
              <a:rPr kumimoji="1" lang="ja-JP" altLang="en-US" dirty="0"/>
              <a:t>・ 漏洩空気量は給気量に等しい。給気量は風量計で直接に、あるいはファンの能力、消費電力、差圧等により間接に測定できる。</a:t>
            </a:r>
          </a:p>
        </p:txBody>
      </p:sp>
      <p:sp>
        <p:nvSpPr>
          <p:cNvPr id="4" name="スライド番号プレースホルダー 3"/>
          <p:cNvSpPr>
            <a:spLocks noGrp="1"/>
          </p:cNvSpPr>
          <p:nvPr>
            <p:ph type="sldNum" sz="quarter" idx="5"/>
          </p:nvPr>
        </p:nvSpPr>
        <p:spPr/>
        <p:txBody>
          <a:bodyPr/>
          <a:lstStyle/>
          <a:p>
            <a:fld id="{13806B03-35EF-4CC9-A865-D48B75A38E03}" type="slidenum">
              <a:rPr kumimoji="1" lang="ja-JP" altLang="en-US" smtClean="0"/>
              <a:t>4</a:t>
            </a:fld>
            <a:endParaRPr kumimoji="1" lang="ja-JP" altLang="en-US"/>
          </a:p>
        </p:txBody>
      </p:sp>
    </p:spTree>
    <p:extLst>
      <p:ext uri="{BB962C8B-B14F-4D97-AF65-F5344CB8AC3E}">
        <p14:creationId xmlns:p14="http://schemas.microsoft.com/office/powerpoint/2010/main" val="745442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部屋の気密性の試験方法</a:t>
            </a:r>
          </a:p>
          <a:p>
            <a:r>
              <a:rPr kumimoji="1" lang="ja-JP" altLang="en-US" dirty="0"/>
              <a:t>・ 写真は、部屋</a:t>
            </a:r>
            <a:r>
              <a:rPr kumimoji="1" lang="en-US" altLang="ja-JP" dirty="0"/>
              <a:t>(</a:t>
            </a:r>
            <a:r>
              <a:rPr kumimoji="1" lang="ja-JP" altLang="en-US" dirty="0"/>
              <a:t>家</a:t>
            </a:r>
            <a:r>
              <a:rPr kumimoji="1" lang="en-US" altLang="ja-JP" dirty="0"/>
              <a:t>)</a:t>
            </a:r>
            <a:r>
              <a:rPr kumimoji="1" lang="ja-JP" altLang="en-US" dirty="0"/>
              <a:t>の気密性の試験方法の例を示す。</a:t>
            </a:r>
            <a:endParaRPr kumimoji="1" lang="en-US" altLang="ja-JP" dirty="0"/>
          </a:p>
          <a:p>
            <a:r>
              <a:rPr kumimoji="1" lang="ja-JP" altLang="en-US" dirty="0"/>
              <a:t>・ 全ての扉、窓、給気口、排気口は閉じられる。</a:t>
            </a:r>
            <a:endParaRPr kumimoji="1" lang="en-US" altLang="ja-JP" dirty="0"/>
          </a:p>
          <a:p>
            <a:r>
              <a:rPr kumimoji="1" lang="ja-JP" altLang="en-US" dirty="0"/>
              <a:t>・ 送風機は室内から排気する。そして、空気量と差圧が測定される。</a:t>
            </a:r>
          </a:p>
        </p:txBody>
      </p:sp>
      <p:sp>
        <p:nvSpPr>
          <p:cNvPr id="4" name="スライド番号プレースホルダー 3"/>
          <p:cNvSpPr>
            <a:spLocks noGrp="1"/>
          </p:cNvSpPr>
          <p:nvPr>
            <p:ph type="sldNum" sz="quarter" idx="5"/>
          </p:nvPr>
        </p:nvSpPr>
        <p:spPr/>
        <p:txBody>
          <a:bodyPr/>
          <a:lstStyle/>
          <a:p>
            <a:fld id="{13806B03-35EF-4CC9-A865-D48B75A38E03}" type="slidenum">
              <a:rPr kumimoji="1" lang="ja-JP" altLang="en-US" smtClean="0"/>
              <a:t>5</a:t>
            </a:fld>
            <a:endParaRPr kumimoji="1" lang="ja-JP" altLang="en-US"/>
          </a:p>
        </p:txBody>
      </p:sp>
    </p:spTree>
    <p:extLst>
      <p:ext uri="{BB962C8B-B14F-4D97-AF65-F5344CB8AC3E}">
        <p14:creationId xmlns:p14="http://schemas.microsoft.com/office/powerpoint/2010/main" val="2738191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ドアの気密性</a:t>
            </a:r>
          </a:p>
          <a:p>
            <a:r>
              <a:rPr kumimoji="1" lang="ja-JP" altLang="en-US" dirty="0"/>
              <a:t>・ </a:t>
            </a:r>
            <a:r>
              <a:rPr kumimoji="1" lang="en-US" altLang="ja-JP" dirty="0"/>
              <a:t>JIS (</a:t>
            </a:r>
            <a:r>
              <a:rPr kumimoji="1" lang="ja-JP" altLang="en-US" dirty="0"/>
              <a:t>日本工業規格</a:t>
            </a:r>
            <a:r>
              <a:rPr kumimoji="1" lang="en-US" altLang="ja-JP" dirty="0"/>
              <a:t>) </a:t>
            </a:r>
            <a:r>
              <a:rPr kumimoji="1" lang="ja-JP" altLang="en-US" dirty="0"/>
              <a:t>は、右に示されるような、ドアの気密性の規格</a:t>
            </a:r>
            <a:r>
              <a:rPr kumimoji="1" lang="en-US" altLang="ja-JP" dirty="0"/>
              <a:t>A4702</a:t>
            </a:r>
            <a:r>
              <a:rPr kumimoji="1" lang="ja-JP" altLang="en-US" dirty="0"/>
              <a:t>を持つ。</a:t>
            </a:r>
            <a:endParaRPr kumimoji="1" lang="en-US" altLang="ja-JP" dirty="0"/>
          </a:p>
          <a:p>
            <a:r>
              <a:rPr kumimoji="1" lang="ja-JP" altLang="en-US" dirty="0"/>
              <a:t>・ </a:t>
            </a:r>
            <a:r>
              <a:rPr kumimoji="1" lang="en-US" altLang="ja-JP" dirty="0"/>
              <a:t>A-4</a:t>
            </a:r>
            <a:r>
              <a:rPr kumimoji="1" lang="ja-JP" altLang="en-US" dirty="0"/>
              <a:t>クラスは、最高のレベルであるが、例えば、巾</a:t>
            </a:r>
            <a:r>
              <a:rPr kumimoji="1" lang="en-US" altLang="ja-JP" dirty="0"/>
              <a:t>1m×</a:t>
            </a:r>
            <a:r>
              <a:rPr kumimoji="1" lang="ja-JP" altLang="en-US" dirty="0"/>
              <a:t>高さ</a:t>
            </a:r>
            <a:r>
              <a:rPr kumimoji="1" lang="en-US" altLang="ja-JP" dirty="0"/>
              <a:t>2m</a:t>
            </a:r>
            <a:r>
              <a:rPr kumimoji="1" lang="ja-JP" altLang="en-US" dirty="0"/>
              <a:t>のドアは、</a:t>
            </a:r>
            <a:r>
              <a:rPr kumimoji="1" lang="en-US" altLang="ja-JP" dirty="0"/>
              <a:t>30Pa</a:t>
            </a:r>
            <a:r>
              <a:rPr kumimoji="1" lang="ja-JP" altLang="en-US" dirty="0"/>
              <a:t>の差圧において</a:t>
            </a:r>
            <a:r>
              <a:rPr kumimoji="1" lang="en-US" altLang="ja-JP" dirty="0"/>
              <a:t>12m3/</a:t>
            </a:r>
            <a:r>
              <a:rPr kumimoji="1" lang="ja-JP" altLang="en-US" dirty="0"/>
              <a:t>時の漏れ空気量を持つ。前室から実験室への漏れ空気の場合、それは問題でない。しかし、実験室から前室への漏れ空気の場合、それは問題でないか？</a:t>
            </a:r>
            <a:endParaRPr kumimoji="1" lang="en-US" altLang="ja-JP" dirty="0"/>
          </a:p>
          <a:p>
            <a:r>
              <a:rPr kumimoji="1" lang="ja-JP" altLang="en-US" dirty="0"/>
              <a:t>・ 気密性を議論する場合、比較としてドアからの漏れ空気を認識することが重要である。</a:t>
            </a:r>
          </a:p>
        </p:txBody>
      </p:sp>
      <p:sp>
        <p:nvSpPr>
          <p:cNvPr id="4" name="スライド番号プレースホルダー 3"/>
          <p:cNvSpPr>
            <a:spLocks noGrp="1"/>
          </p:cNvSpPr>
          <p:nvPr>
            <p:ph type="sldNum" sz="quarter" idx="5"/>
          </p:nvPr>
        </p:nvSpPr>
        <p:spPr/>
        <p:txBody>
          <a:bodyPr/>
          <a:lstStyle/>
          <a:p>
            <a:fld id="{13806B03-35EF-4CC9-A865-D48B75A38E03}" type="slidenum">
              <a:rPr kumimoji="1" lang="ja-JP" altLang="en-US" smtClean="0"/>
              <a:t>6</a:t>
            </a:fld>
            <a:endParaRPr kumimoji="1" lang="ja-JP" altLang="en-US"/>
          </a:p>
        </p:txBody>
      </p:sp>
    </p:spTree>
    <p:extLst>
      <p:ext uri="{BB962C8B-B14F-4D97-AF65-F5344CB8AC3E}">
        <p14:creationId xmlns:p14="http://schemas.microsoft.com/office/powerpoint/2010/main" val="1277657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私の試み</a:t>
            </a:r>
          </a:p>
          <a:p>
            <a:r>
              <a:rPr kumimoji="1" lang="ja-JP" altLang="en-US" dirty="0"/>
              <a:t>・ 私は、特殊な気密ドア、日本の文化シャッターの「アクアード」を使用したことがある。</a:t>
            </a:r>
            <a:endParaRPr kumimoji="1" lang="en-US" altLang="ja-JP" dirty="0"/>
          </a:p>
          <a:p>
            <a:r>
              <a:rPr kumimoji="1" lang="ja-JP" altLang="en-US" dirty="0"/>
              <a:t>・ 巾</a:t>
            </a:r>
            <a:r>
              <a:rPr kumimoji="1" lang="en-US" altLang="ja-JP" dirty="0"/>
              <a:t>1m×</a:t>
            </a:r>
            <a:r>
              <a:rPr kumimoji="1" lang="ja-JP" altLang="en-US" dirty="0"/>
              <a:t>高さ</a:t>
            </a:r>
            <a:r>
              <a:rPr kumimoji="1" lang="en-US" altLang="ja-JP" dirty="0"/>
              <a:t>2m</a:t>
            </a:r>
            <a:r>
              <a:rPr kumimoji="1" lang="ja-JP" altLang="en-US" dirty="0"/>
              <a:t>のこのドアは、差圧</a:t>
            </a:r>
            <a:r>
              <a:rPr kumimoji="1" lang="en-US" altLang="ja-JP" dirty="0"/>
              <a:t>30Pa</a:t>
            </a:r>
            <a:r>
              <a:rPr kumimoji="1" lang="ja-JP" altLang="en-US" dirty="0"/>
              <a:t>において、たったの</a:t>
            </a:r>
            <a:r>
              <a:rPr kumimoji="1" lang="en-US" altLang="ja-JP" dirty="0"/>
              <a:t>0.3m3/</a:t>
            </a:r>
            <a:r>
              <a:rPr kumimoji="1" lang="ja-JP" altLang="en-US" dirty="0"/>
              <a:t>時の漏れ空気量を持つ。</a:t>
            </a:r>
            <a:endParaRPr kumimoji="1" lang="en-US" altLang="ja-JP" dirty="0"/>
          </a:p>
          <a:p>
            <a:r>
              <a:rPr kumimoji="1" lang="ja-JP" altLang="en-US" dirty="0"/>
              <a:t>・ このドアは、潜水艦のドアや宇宙船のドアより高価ではないが、そのコストは、</a:t>
            </a:r>
            <a:r>
              <a:rPr kumimoji="1" lang="en-US" altLang="ja-JP" dirty="0"/>
              <a:t>150</a:t>
            </a:r>
            <a:r>
              <a:rPr kumimoji="1" lang="ja-JP" altLang="en-US" dirty="0"/>
              <a:t>万円 </a:t>
            </a:r>
            <a:r>
              <a:rPr kumimoji="1" lang="en-US" altLang="ja-JP" dirty="0"/>
              <a:t>(</a:t>
            </a:r>
            <a:r>
              <a:rPr kumimoji="1" lang="ja-JP" altLang="en-US" dirty="0"/>
              <a:t>約</a:t>
            </a:r>
            <a:r>
              <a:rPr kumimoji="1" lang="en-US" altLang="ja-JP" dirty="0"/>
              <a:t>1</a:t>
            </a:r>
            <a:r>
              <a:rPr kumimoji="1" lang="ja-JP" altLang="en-US" dirty="0"/>
              <a:t>万</a:t>
            </a:r>
            <a:r>
              <a:rPr kumimoji="1" lang="en-US" altLang="ja-JP" dirty="0"/>
              <a:t>5</a:t>
            </a:r>
            <a:r>
              <a:rPr kumimoji="1" lang="ja-JP" altLang="en-US" dirty="0"/>
              <a:t>千ドル</a:t>
            </a:r>
            <a:r>
              <a:rPr kumimoji="1" lang="en-US" altLang="ja-JP" dirty="0"/>
              <a:t>) </a:t>
            </a:r>
            <a:r>
              <a:rPr kumimoji="1" lang="ja-JP" altLang="en-US" dirty="0"/>
              <a:t>である。</a:t>
            </a:r>
            <a:endParaRPr kumimoji="1" lang="en-US" altLang="ja-JP" dirty="0"/>
          </a:p>
          <a:p>
            <a:r>
              <a:rPr kumimoji="1" lang="ja-JP" altLang="en-US" dirty="0"/>
              <a:t>・ また、このドアは</a:t>
            </a:r>
            <a:r>
              <a:rPr kumimoji="1" lang="en-US" altLang="ja-JP" dirty="0"/>
              <a:t>2</a:t>
            </a:r>
            <a:r>
              <a:rPr kumimoji="1" lang="ja-JP" altLang="en-US" dirty="0"/>
              <a:t>つのハンドルを持ち、そのため、使用するのは便利でない。・ このドアが使用された理由は、</a:t>
            </a:r>
            <a:r>
              <a:rPr kumimoji="1" lang="en-US" altLang="ja-JP" dirty="0"/>
              <a:t>BSL3</a:t>
            </a:r>
            <a:r>
              <a:rPr kumimoji="1" lang="ja-JP" altLang="en-US" dirty="0"/>
              <a:t>実験室を屋外から隔離するためである。</a:t>
            </a:r>
          </a:p>
        </p:txBody>
      </p:sp>
      <p:sp>
        <p:nvSpPr>
          <p:cNvPr id="4" name="スライド番号プレースホルダー 3"/>
          <p:cNvSpPr>
            <a:spLocks noGrp="1"/>
          </p:cNvSpPr>
          <p:nvPr>
            <p:ph type="sldNum" sz="quarter" idx="5"/>
          </p:nvPr>
        </p:nvSpPr>
        <p:spPr/>
        <p:txBody>
          <a:bodyPr/>
          <a:lstStyle/>
          <a:p>
            <a:fld id="{13806B03-35EF-4CC9-A865-D48B75A38E03}" type="slidenum">
              <a:rPr kumimoji="1" lang="ja-JP" altLang="en-US" smtClean="0"/>
              <a:t>7</a:t>
            </a:fld>
            <a:endParaRPr kumimoji="1" lang="ja-JP" altLang="en-US"/>
          </a:p>
        </p:txBody>
      </p:sp>
    </p:spTree>
    <p:extLst>
      <p:ext uri="{BB962C8B-B14F-4D97-AF65-F5344CB8AC3E}">
        <p14:creationId xmlns:p14="http://schemas.microsoft.com/office/powerpoint/2010/main" val="68926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空調システムにおける気密性</a:t>
            </a:r>
          </a:p>
          <a:p>
            <a:r>
              <a:rPr kumimoji="1" lang="ja-JP" altLang="en-US" dirty="0"/>
              <a:t>・ 空調システムは、部屋と同様に、多くの構成材を持つ。給気口、排気口、ダクト、ダンパー、フィルターとフィルターケーシング　</a:t>
            </a:r>
            <a:r>
              <a:rPr kumimoji="1" lang="en-US" altLang="ja-JP" dirty="0"/>
              <a:t>{</a:t>
            </a:r>
            <a:r>
              <a:rPr kumimoji="1" lang="ja-JP" altLang="en-US" dirty="0"/>
              <a:t>筐体</a:t>
            </a:r>
            <a:r>
              <a:rPr kumimoji="1" lang="en-US" altLang="ja-JP" dirty="0"/>
              <a:t>}</a:t>
            </a:r>
            <a:r>
              <a:rPr kumimoji="1" lang="ja-JP" altLang="en-US" dirty="0"/>
              <a:t>、ファン、熱交換器、加湿器、その他のように。</a:t>
            </a:r>
            <a:endParaRPr kumimoji="1" lang="en-US" altLang="ja-JP" dirty="0"/>
          </a:p>
          <a:p>
            <a:r>
              <a:rPr kumimoji="1" lang="ja-JP" altLang="en-US" dirty="0"/>
              <a:t>・ 複数の構成材は、汚染空気と接触し、そのため、それらは気密性を必要とする。例えば、排気ダクト、排気ダンパー、排気フィルターとフィルターケーシング、その他のように。 </a:t>
            </a:r>
          </a:p>
        </p:txBody>
      </p:sp>
      <p:sp>
        <p:nvSpPr>
          <p:cNvPr id="4" name="スライド番号プレースホルダー 3"/>
          <p:cNvSpPr>
            <a:spLocks noGrp="1"/>
          </p:cNvSpPr>
          <p:nvPr>
            <p:ph type="sldNum" sz="quarter" idx="5"/>
          </p:nvPr>
        </p:nvSpPr>
        <p:spPr/>
        <p:txBody>
          <a:bodyPr/>
          <a:lstStyle/>
          <a:p>
            <a:fld id="{13806B03-35EF-4CC9-A865-D48B75A38E03}" type="slidenum">
              <a:rPr kumimoji="1" lang="ja-JP" altLang="en-US" smtClean="0"/>
              <a:t>8</a:t>
            </a:fld>
            <a:endParaRPr kumimoji="1" lang="ja-JP" altLang="en-US"/>
          </a:p>
        </p:txBody>
      </p:sp>
    </p:spTree>
    <p:extLst>
      <p:ext uri="{BB962C8B-B14F-4D97-AF65-F5344CB8AC3E}">
        <p14:creationId xmlns:p14="http://schemas.microsoft.com/office/powerpoint/2010/main" val="3184402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ダクトの気密性</a:t>
            </a:r>
          </a:p>
          <a:p>
            <a:r>
              <a:rPr kumimoji="1" lang="ja-JP" altLang="en-US" dirty="0"/>
              <a:t>・ ダクトは、必ずしも気密性を必要としない。もし、ダクトは汚染空気と接触すれば、ダクトは気密性を必要とする。</a:t>
            </a:r>
            <a:endParaRPr kumimoji="1" lang="en-US" altLang="ja-JP" dirty="0"/>
          </a:p>
          <a:p>
            <a:r>
              <a:rPr kumimoji="1" lang="ja-JP" altLang="en-US" dirty="0"/>
              <a:t>・ そのため、右の赤色により示される、最も近い上流の</a:t>
            </a:r>
            <a:r>
              <a:rPr kumimoji="1" lang="en-US" altLang="ja-JP" dirty="0"/>
              <a:t>HEPA</a:t>
            </a:r>
            <a:r>
              <a:rPr kumimoji="1" lang="ja-JP" altLang="en-US" dirty="0"/>
              <a:t>フィルターから部屋までのダクト、また部屋や</a:t>
            </a:r>
            <a:r>
              <a:rPr kumimoji="1" lang="en-US" altLang="ja-JP" dirty="0"/>
              <a:t>BSC</a:t>
            </a:r>
            <a:r>
              <a:rPr kumimoji="1" lang="ja-JP" altLang="en-US" dirty="0"/>
              <a:t>からダ最も近い下流の</a:t>
            </a:r>
            <a:r>
              <a:rPr kumimoji="1" lang="en-US" altLang="ja-JP" dirty="0"/>
              <a:t>HEPA</a:t>
            </a:r>
            <a:r>
              <a:rPr kumimoji="1" lang="ja-JP" altLang="en-US" dirty="0"/>
              <a:t>フィルターまでのダクトは、気密性を必要とする。</a:t>
            </a:r>
          </a:p>
        </p:txBody>
      </p:sp>
      <p:sp>
        <p:nvSpPr>
          <p:cNvPr id="4" name="スライド番号プレースホルダー 3"/>
          <p:cNvSpPr>
            <a:spLocks noGrp="1"/>
          </p:cNvSpPr>
          <p:nvPr>
            <p:ph type="sldNum" sz="quarter" idx="5"/>
          </p:nvPr>
        </p:nvSpPr>
        <p:spPr/>
        <p:txBody>
          <a:bodyPr/>
          <a:lstStyle/>
          <a:p>
            <a:fld id="{13806B03-35EF-4CC9-A865-D48B75A38E03}" type="slidenum">
              <a:rPr kumimoji="1" lang="ja-JP" altLang="en-US" smtClean="0"/>
              <a:t>9</a:t>
            </a:fld>
            <a:endParaRPr kumimoji="1" lang="ja-JP" altLang="en-US"/>
          </a:p>
        </p:txBody>
      </p:sp>
    </p:spTree>
    <p:extLst>
      <p:ext uri="{BB962C8B-B14F-4D97-AF65-F5344CB8AC3E}">
        <p14:creationId xmlns:p14="http://schemas.microsoft.com/office/powerpoint/2010/main" val="1759915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ja-JP" altLang="en-US"/>
              <a:t>マスター タイトルの書式設定</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C79C5D-2A6F-F04D-97DA-BEF2467B64E4}"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ja-JP" altLang="en-US"/>
              <a:t>マスター タイトルの書式設定</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ja-JP" altLang="en-US"/>
              <a:t>マスター テキストの書式設定</a:t>
            </a:r>
          </a:p>
        </p:txBody>
      </p:sp>
      <p:sp>
        <p:nvSpPr>
          <p:cNvPr id="2" name="Date Placeholder 1"/>
          <p:cNvSpPr>
            <a:spLocks noGrp="1"/>
          </p:cNvSpPr>
          <p:nvPr>
            <p:ph type="dt" sz="half" idx="10"/>
          </p:nvPr>
        </p:nvSpPr>
        <p:spPr/>
        <p:txBody>
          <a:bodyPr/>
          <a:lstStyle/>
          <a:p>
            <a:fld id="{FBF54567-0DE4-3F47-BF90-CB84690072F9}" type="datetimeFigureOut">
              <a:rPr lang="en-US" dirty="0"/>
              <a:pPr/>
              <a:t>12/26/2023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ja-JP" altLang="en-US"/>
              <a:t>マスター タイトルの書式設定</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DF5E60-9974-AC48-9591-99C2BB44B7CF}"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ja-JP" altLang="en-US"/>
              <a:t>マスター タイトルの書式設定</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12/26/2023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12/26/2023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kumimoji="1" sz="4000" b="1" kern="1200">
          <a:solidFill>
            <a:srgbClr val="FEFEFE"/>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mikiikka277@hb.tp1.jp"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F6C570-3EE5-4F5C-A199-BDEAA628A154}"/>
              </a:ext>
            </a:extLst>
          </p:cNvPr>
          <p:cNvSpPr>
            <a:spLocks noGrp="1"/>
          </p:cNvSpPr>
          <p:nvPr>
            <p:ph type="ctrTitle"/>
          </p:nvPr>
        </p:nvSpPr>
        <p:spPr/>
        <p:txBody>
          <a:bodyPr/>
          <a:lstStyle/>
          <a:p>
            <a:r>
              <a:rPr kumimoji="1" lang="en-US" altLang="ja-JP" sz="6400" dirty="0">
                <a:latin typeface="ＭＳ Ｐゴシック" panose="020B0600070205080204" pitchFamily="50" charset="-128"/>
                <a:ea typeface="ＭＳ Ｐゴシック" panose="020B0600070205080204" pitchFamily="50" charset="-128"/>
              </a:rPr>
              <a:t>Air-tightness in BSL3 Lab</a:t>
            </a:r>
            <a:endParaRPr kumimoji="1" lang="ja-JP" altLang="en-US" sz="6400" dirty="0">
              <a:latin typeface="ＭＳ Ｐゴシック" panose="020B0600070205080204" pitchFamily="50" charset="-128"/>
              <a:ea typeface="ＭＳ Ｐゴシック" panose="020B0600070205080204" pitchFamily="50" charset="-128"/>
            </a:endParaRPr>
          </a:p>
        </p:txBody>
      </p:sp>
      <p:sp>
        <p:nvSpPr>
          <p:cNvPr id="3" name="字幕 2">
            <a:extLst>
              <a:ext uri="{FF2B5EF4-FFF2-40B4-BE49-F238E27FC236}">
                <a16:creationId xmlns:a16="http://schemas.microsoft.com/office/drawing/2014/main" id="{9E49AA28-E091-4820-8D0D-0489C6988637}"/>
              </a:ext>
            </a:extLst>
          </p:cNvPr>
          <p:cNvSpPr>
            <a:spLocks noGrp="1"/>
          </p:cNvSpPr>
          <p:nvPr>
            <p:ph type="subTitle" idx="1"/>
          </p:nvPr>
        </p:nvSpPr>
        <p:spPr>
          <a:xfrm>
            <a:off x="810001" y="5225143"/>
            <a:ext cx="10572000" cy="1632857"/>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17/2/2020, 25/2/2020, 21/10/2020, 3/8/2021, 27/7/2022</a:t>
            </a:r>
          </a:p>
          <a:p>
            <a:r>
              <a:rPr lang="en-US" altLang="ja-JP" sz="3200" dirty="0">
                <a:latin typeface="ＭＳ Ｐゴシック" panose="020B0600070205080204" pitchFamily="50" charset="-128"/>
                <a:ea typeface="ＭＳ Ｐゴシック" panose="020B0600070205080204" pitchFamily="50" charset="-128"/>
              </a:rPr>
              <a:t>Hideki Miki, Ph.D. </a:t>
            </a:r>
            <a:r>
              <a:rPr lang="en-US" altLang="ja-JP" sz="3200">
                <a:latin typeface="ＭＳ Ｐゴシック" panose="020B0600070205080204" pitchFamily="50" charset="-128"/>
                <a:ea typeface="ＭＳ Ｐゴシック" panose="020B0600070205080204" pitchFamily="50" charset="-128"/>
              </a:rPr>
              <a:t>(Engineering), </a:t>
            </a:r>
            <a:r>
              <a:rPr lang="en-US" altLang="ja-JP" sz="3200" dirty="0">
                <a:latin typeface="ＭＳ Ｐゴシック" panose="020B0600070205080204" pitchFamily="50" charset="-128"/>
                <a:ea typeface="ＭＳ Ｐゴシック" panose="020B0600070205080204" pitchFamily="50" charset="-128"/>
              </a:rPr>
              <a:t>JICA Expert</a:t>
            </a:r>
            <a:endParaRPr lang="ja-JP" altLang="en-US" sz="3200" dirty="0">
              <a:latin typeface="ＭＳ Ｐゴシック" panose="020B0600070205080204" pitchFamily="50" charset="-128"/>
              <a:ea typeface="ＭＳ Ｐゴシック" panose="020B0600070205080204" pitchFamily="50" charset="-128"/>
            </a:endParaRPr>
          </a:p>
          <a:p>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11483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Air-tightness of duct</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2" y="1909482"/>
            <a:ext cx="7553820" cy="4948518"/>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Duct has rectangular type and circular type.</a:t>
            </a:r>
          </a:p>
          <a:p>
            <a:r>
              <a:rPr lang="en-US" altLang="ja-JP" sz="2400" dirty="0">
                <a:latin typeface="ＭＳ Ｐゴシック" panose="020B0600070205080204" pitchFamily="50" charset="-128"/>
                <a:ea typeface="ＭＳ Ｐゴシック" panose="020B0600070205080204" pitchFamily="50" charset="-128"/>
              </a:rPr>
              <a:t>Normal rectangular type has larger air leakage from side seaming gap than circular type.</a:t>
            </a:r>
          </a:p>
          <a:p>
            <a:r>
              <a:rPr lang="en-US" altLang="ja-JP" sz="2400" dirty="0">
                <a:latin typeface="ＭＳ Ｐゴシック" panose="020B0600070205080204" pitchFamily="50" charset="-128"/>
                <a:ea typeface="ＭＳ Ｐゴシック" panose="020B0600070205080204" pitchFamily="50" charset="-128"/>
              </a:rPr>
              <a:t>Spiral duct is one of circular type, and has small air leakage shown as right. For example, air leakage volume is only 0.018m3/h at pressure difference of 500Pa, duct diameter of 200mm, duct length of 10m (</a:t>
            </a:r>
            <a:r>
              <a:rPr lang="en-US" altLang="ja-JP" sz="2400" u="sng" dirty="0">
                <a:latin typeface="ＭＳ Ｐゴシック" panose="020B0600070205080204" pitchFamily="50" charset="-128"/>
                <a:ea typeface="ＭＳ Ｐゴシック" panose="020B0600070205080204" pitchFamily="50" charset="-128"/>
              </a:rPr>
              <a:t>seaming length</a:t>
            </a:r>
            <a:r>
              <a:rPr lang="en-US" altLang="ja-JP" sz="2400" dirty="0">
                <a:latin typeface="ＭＳ Ｐゴシック" panose="020B0600070205080204" pitchFamily="50" charset="-128"/>
                <a:ea typeface="ＭＳ Ｐゴシック" panose="020B0600070205080204" pitchFamily="50" charset="-128"/>
              </a:rPr>
              <a:t> of around 50m). Can this air leakage volume be neglected or not?</a:t>
            </a:r>
          </a:p>
          <a:p>
            <a:r>
              <a:rPr lang="en-US" altLang="ja-JP" sz="2400" dirty="0">
                <a:latin typeface="ＭＳ Ｐゴシック" panose="020B0600070205080204" pitchFamily="50" charset="-128"/>
                <a:ea typeface="ＭＳ Ｐゴシック" panose="020B0600070205080204" pitchFamily="50" charset="-128"/>
              </a:rPr>
              <a:t>In case of not neglected, welded duct or PVC pipe has no air leakage can be used, but is heavy and expensive.</a:t>
            </a:r>
          </a:p>
        </p:txBody>
      </p:sp>
      <p:sp>
        <p:nvSpPr>
          <p:cNvPr id="5" name="Rectangle 4">
            <a:extLst>
              <a:ext uri="{FF2B5EF4-FFF2-40B4-BE49-F238E27FC236}">
                <a16:creationId xmlns:a16="http://schemas.microsoft.com/office/drawing/2014/main" id="{79DA3B98-6EC6-4793-88F7-2BAC7523AAD8}"/>
              </a:ext>
            </a:extLst>
          </p:cNvPr>
          <p:cNvSpPr>
            <a:spLocks noChangeArrowheads="1"/>
          </p:cNvSpPr>
          <p:nvPr/>
        </p:nvSpPr>
        <p:spPr bwMode="auto">
          <a:xfrm>
            <a:off x="133350" y="26193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endParaRPr kumimoji="0" lang="en-US" altLang="ja-JP" sz="1800" b="0" i="0" u="none" strike="noStrike" cap="none" normalizeH="0" baseline="0">
              <a:ln>
                <a:noFill/>
              </a:ln>
              <a:solidFill>
                <a:schemeClr val="tx1"/>
              </a:solidFill>
              <a:effectLst/>
              <a:latin typeface="Arial" panose="020B0604020202020204" pitchFamily="34" charset="0"/>
            </a:endParaRPr>
          </a:p>
        </p:txBody>
      </p:sp>
      <p:sp>
        <p:nvSpPr>
          <p:cNvPr id="47" name="テキスト ボックス 46">
            <a:extLst>
              <a:ext uri="{FF2B5EF4-FFF2-40B4-BE49-F238E27FC236}">
                <a16:creationId xmlns:a16="http://schemas.microsoft.com/office/drawing/2014/main" id="{6C7978BA-33DF-4EE7-8685-5507BF2247BF}"/>
              </a:ext>
            </a:extLst>
          </p:cNvPr>
          <p:cNvSpPr txBox="1"/>
          <p:nvPr/>
        </p:nvSpPr>
        <p:spPr>
          <a:xfrm rot="-5400000">
            <a:off x="6622763" y="3659250"/>
            <a:ext cx="3899648" cy="400110"/>
          </a:xfrm>
          <a:prstGeom prst="rect">
            <a:avLst/>
          </a:prstGeom>
          <a:solidFill>
            <a:schemeClr val="tx1"/>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solidFill>
                  <a:schemeClr val="bg1"/>
                </a:solidFill>
                <a:latin typeface="ＭＳ Ｐゴシック" panose="020B0600070205080204" pitchFamily="50" charset="-128"/>
                <a:ea typeface="ＭＳ Ｐゴシック" panose="020B0600070205080204" pitchFamily="50" charset="-128"/>
              </a:rPr>
              <a:t>Air leakage rate (m3/min</a:t>
            </a:r>
            <a:r>
              <a:rPr kumimoji="1" lang="ja-JP" altLang="en-US" sz="2400" dirty="0">
                <a:solidFill>
                  <a:schemeClr val="bg1"/>
                </a:solidFill>
                <a:latin typeface="ＭＳ Ｐゴシック" panose="020B0600070205080204" pitchFamily="50" charset="-128"/>
                <a:ea typeface="ＭＳ Ｐゴシック" panose="020B0600070205080204" pitchFamily="50" charset="-128"/>
              </a:rPr>
              <a:t>・</a:t>
            </a:r>
            <a:r>
              <a:rPr kumimoji="1" lang="en-US" altLang="ja-JP" sz="2400" dirty="0">
                <a:solidFill>
                  <a:schemeClr val="bg1"/>
                </a:solidFill>
                <a:latin typeface="ＭＳ Ｐゴシック" panose="020B0600070205080204" pitchFamily="50" charset="-128"/>
                <a:ea typeface="ＭＳ Ｐゴシック" panose="020B0600070205080204" pitchFamily="50" charset="-128"/>
              </a:rPr>
              <a:t>m)</a:t>
            </a:r>
            <a:endParaRPr kumimoji="1" lang="ja-JP" altLang="en-US" sz="24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endParaRPr>
          </a:p>
        </p:txBody>
      </p:sp>
      <p:sp>
        <p:nvSpPr>
          <p:cNvPr id="49" name="テキスト ボックス 48">
            <a:extLst>
              <a:ext uri="{FF2B5EF4-FFF2-40B4-BE49-F238E27FC236}">
                <a16:creationId xmlns:a16="http://schemas.microsoft.com/office/drawing/2014/main" id="{6B19D1E2-F726-485E-9F25-0995E71336B6}"/>
              </a:ext>
            </a:extLst>
          </p:cNvPr>
          <p:cNvSpPr txBox="1"/>
          <p:nvPr/>
        </p:nvSpPr>
        <p:spPr>
          <a:xfrm>
            <a:off x="8759194" y="5409019"/>
            <a:ext cx="3441711" cy="400110"/>
          </a:xfrm>
          <a:prstGeom prst="rect">
            <a:avLst/>
          </a:prstGeom>
          <a:solidFill>
            <a:schemeClr val="tx1"/>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solidFill>
                  <a:schemeClr val="bg1"/>
                </a:solidFill>
                <a:latin typeface="ＭＳ Ｐゴシック" panose="020B0600070205080204" pitchFamily="50" charset="-128"/>
                <a:ea typeface="ＭＳ Ｐゴシック" panose="020B0600070205080204" pitchFamily="50" charset="-128"/>
              </a:rPr>
              <a:t>Pressure difference (Pa)</a:t>
            </a:r>
            <a:endParaRPr kumimoji="1" lang="ja-JP" altLang="en-US" sz="24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endParaRPr>
          </a:p>
        </p:txBody>
      </p:sp>
      <p:pic>
        <p:nvPicPr>
          <p:cNvPr id="7" name="図 6">
            <a:extLst>
              <a:ext uri="{FF2B5EF4-FFF2-40B4-BE49-F238E27FC236}">
                <a16:creationId xmlns:a16="http://schemas.microsoft.com/office/drawing/2014/main" id="{7E4606B9-18D2-48D2-955C-5FDA90E5A0C1}"/>
              </a:ext>
            </a:extLst>
          </p:cNvPr>
          <p:cNvPicPr>
            <a:picLocks noChangeAspect="1"/>
          </p:cNvPicPr>
          <p:nvPr/>
        </p:nvPicPr>
        <p:blipFill>
          <a:blip r:embed="rId3"/>
          <a:stretch>
            <a:fillRect/>
          </a:stretch>
        </p:blipFill>
        <p:spPr>
          <a:xfrm>
            <a:off x="8768101" y="1909481"/>
            <a:ext cx="3423899" cy="3499533"/>
          </a:xfrm>
          <a:prstGeom prst="rect">
            <a:avLst/>
          </a:prstGeom>
        </p:spPr>
      </p:pic>
      <p:sp>
        <p:nvSpPr>
          <p:cNvPr id="55" name="テキスト ボックス 54">
            <a:extLst>
              <a:ext uri="{FF2B5EF4-FFF2-40B4-BE49-F238E27FC236}">
                <a16:creationId xmlns:a16="http://schemas.microsoft.com/office/drawing/2014/main" id="{0724EA02-F503-4354-BAB7-EDC4352FED90}"/>
              </a:ext>
            </a:extLst>
          </p:cNvPr>
          <p:cNvSpPr txBox="1"/>
          <p:nvPr/>
        </p:nvSpPr>
        <p:spPr>
          <a:xfrm rot="-1200000">
            <a:off x="9850049" y="1779956"/>
            <a:ext cx="1260000" cy="646331"/>
          </a:xfrm>
          <a:prstGeom prst="rect">
            <a:avLst/>
          </a:prstGeom>
          <a:solidFill>
            <a:schemeClr val="tx1"/>
          </a:solidFill>
        </p:spPr>
        <p:txBody>
          <a:bodyPr wrap="square" rtlCol="0">
            <a:spAutoFit/>
          </a:bodyPr>
          <a:lstStyle/>
          <a:p>
            <a:pPr algn="ctr"/>
            <a:r>
              <a:rPr kumimoji="1" lang="en-US" altLang="ja-JP" dirty="0">
                <a:solidFill>
                  <a:schemeClr val="bg1"/>
                </a:solidFill>
              </a:rPr>
              <a:t>Rectangular type</a:t>
            </a:r>
            <a:endParaRPr kumimoji="1" lang="ja-JP" altLang="en-US" dirty="0">
              <a:solidFill>
                <a:schemeClr val="bg1"/>
              </a:solidFill>
            </a:endParaRPr>
          </a:p>
        </p:txBody>
      </p:sp>
      <p:sp>
        <p:nvSpPr>
          <p:cNvPr id="56" name="テキスト ボックス 55">
            <a:extLst>
              <a:ext uri="{FF2B5EF4-FFF2-40B4-BE49-F238E27FC236}">
                <a16:creationId xmlns:a16="http://schemas.microsoft.com/office/drawing/2014/main" id="{F95F8AE0-4AAC-4A3A-95B5-AD185AFA110F}"/>
              </a:ext>
            </a:extLst>
          </p:cNvPr>
          <p:cNvSpPr txBox="1"/>
          <p:nvPr/>
        </p:nvSpPr>
        <p:spPr>
          <a:xfrm rot="-1500000">
            <a:off x="9786276" y="4074149"/>
            <a:ext cx="1478917" cy="369332"/>
          </a:xfrm>
          <a:prstGeom prst="rect">
            <a:avLst/>
          </a:prstGeom>
          <a:solidFill>
            <a:schemeClr val="tx1"/>
          </a:solidFill>
        </p:spPr>
        <p:txBody>
          <a:bodyPr wrap="square" rtlCol="0">
            <a:spAutoFit/>
          </a:bodyPr>
          <a:lstStyle/>
          <a:p>
            <a:pPr algn="ctr"/>
            <a:r>
              <a:rPr kumimoji="1" lang="en-US" altLang="ja-JP" dirty="0">
                <a:solidFill>
                  <a:schemeClr val="bg1"/>
                </a:solidFill>
              </a:rPr>
              <a:t>Spiral duct</a:t>
            </a:r>
            <a:endParaRPr kumimoji="1" lang="ja-JP" altLang="en-US" dirty="0">
              <a:solidFill>
                <a:schemeClr val="bg1"/>
              </a:solidFill>
            </a:endParaRPr>
          </a:p>
        </p:txBody>
      </p:sp>
    </p:spTree>
    <p:extLst>
      <p:ext uri="{BB962C8B-B14F-4D97-AF65-F5344CB8AC3E}">
        <p14:creationId xmlns:p14="http://schemas.microsoft.com/office/powerpoint/2010/main" val="1364963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Strength of duct</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2" y="1908313"/>
            <a:ext cx="8094538" cy="4949687"/>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In case of exhaust duct, it may have too negative pressure. For example, When MD (Motor damper) is closed during fan running.</a:t>
            </a:r>
          </a:p>
          <a:p>
            <a:r>
              <a:rPr lang="en-US" altLang="ja-JP" sz="2400" dirty="0">
                <a:latin typeface="ＭＳ Ｐゴシック" panose="020B0600070205080204" pitchFamily="50" charset="-128"/>
                <a:ea typeface="ＭＳ Ｐゴシック" panose="020B0600070205080204" pitchFamily="50" charset="-128"/>
              </a:rPr>
              <a:t>Especially rectangular duct does not have enough strength against negative pressure. </a:t>
            </a:r>
          </a:p>
          <a:p>
            <a:r>
              <a:rPr lang="en-US" altLang="ja-JP" sz="2400" dirty="0">
                <a:latin typeface="ＭＳ Ｐゴシック" panose="020B0600070205080204" pitchFamily="50" charset="-128"/>
                <a:ea typeface="ＭＳ Ｐゴシック" panose="020B0600070205080204" pitchFamily="50" charset="-128"/>
              </a:rPr>
              <a:t>If duct is broken, air-tightness will be broken fatally.</a:t>
            </a:r>
          </a:p>
          <a:p>
            <a:r>
              <a:rPr lang="en-US" altLang="ja-JP" sz="2400" dirty="0">
                <a:latin typeface="ＭＳ Ｐゴシック" panose="020B0600070205080204" pitchFamily="50" charset="-128"/>
                <a:ea typeface="ＭＳ Ｐゴシック" panose="020B0600070205080204" pitchFamily="50" charset="-128"/>
              </a:rPr>
              <a:t>So, duct strength should be considered carefully. And if needed, duct must be reinforced. For example, one is adding rib to duct plate, and one is adding L shaped angle plate, and one is adding rod shown as right.</a:t>
            </a:r>
          </a:p>
        </p:txBody>
      </p:sp>
      <p:sp>
        <p:nvSpPr>
          <p:cNvPr id="27" name="正方形/長方形 26">
            <a:extLst>
              <a:ext uri="{FF2B5EF4-FFF2-40B4-BE49-F238E27FC236}">
                <a16:creationId xmlns:a16="http://schemas.microsoft.com/office/drawing/2014/main" id="{67BE9D7F-549F-4037-85B0-0DC2D856EFEE}"/>
              </a:ext>
            </a:extLst>
          </p:cNvPr>
          <p:cNvSpPr/>
          <p:nvPr/>
        </p:nvSpPr>
        <p:spPr>
          <a:xfrm>
            <a:off x="10095168" y="3138629"/>
            <a:ext cx="1411941" cy="860612"/>
          </a:xfrm>
          <a:prstGeom prst="rect">
            <a:avLst/>
          </a:prstGeom>
          <a:solidFill>
            <a:schemeClr val="accent4">
              <a:lumMod val="60000"/>
              <a:lumOff val="4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ＭＳ ゴシック" panose="020B0609070205080204" pitchFamily="49" charset="-128"/>
              <a:cs typeface="+mn-cs"/>
            </a:endParaRPr>
          </a:p>
        </p:txBody>
      </p:sp>
      <p:sp>
        <p:nvSpPr>
          <p:cNvPr id="32" name="テキスト ボックス 31">
            <a:extLst>
              <a:ext uri="{FF2B5EF4-FFF2-40B4-BE49-F238E27FC236}">
                <a16:creationId xmlns:a16="http://schemas.microsoft.com/office/drawing/2014/main" id="{03C964E2-B143-4920-82F7-115BE9662B10}"/>
              </a:ext>
            </a:extLst>
          </p:cNvPr>
          <p:cNvSpPr txBox="1"/>
          <p:nvPr/>
        </p:nvSpPr>
        <p:spPr>
          <a:xfrm>
            <a:off x="11210821" y="2450968"/>
            <a:ext cx="86861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Duct</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3" name="テキスト ボックス 32">
            <a:extLst>
              <a:ext uri="{FF2B5EF4-FFF2-40B4-BE49-F238E27FC236}">
                <a16:creationId xmlns:a16="http://schemas.microsoft.com/office/drawing/2014/main" id="{76BA52F1-D972-4895-BF86-AD9BC923B159}"/>
              </a:ext>
            </a:extLst>
          </p:cNvPr>
          <p:cNvSpPr txBox="1"/>
          <p:nvPr/>
        </p:nvSpPr>
        <p:spPr>
          <a:xfrm>
            <a:off x="9453688" y="2437911"/>
            <a:ext cx="90183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Nut</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3" name="テキスト ボックス 52">
            <a:extLst>
              <a:ext uri="{FF2B5EF4-FFF2-40B4-BE49-F238E27FC236}">
                <a16:creationId xmlns:a16="http://schemas.microsoft.com/office/drawing/2014/main" id="{3FF6B252-07B7-4613-AB70-1C73836153F0}"/>
              </a:ext>
            </a:extLst>
          </p:cNvPr>
          <p:cNvSpPr txBox="1"/>
          <p:nvPr/>
        </p:nvSpPr>
        <p:spPr>
          <a:xfrm>
            <a:off x="8918508" y="5052078"/>
            <a:ext cx="2546789"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dirty="0">
                <a:solidFill>
                  <a:prstClr val="white"/>
                </a:solidFill>
                <a:latin typeface="ＭＳ Ｐゴシック" panose="020B0600070205080204" pitchFamily="50" charset="-128"/>
                <a:ea typeface="ＭＳ Ｐゴシック" panose="020B0600070205080204" pitchFamily="50" charset="-128"/>
              </a:rPr>
              <a:t>Duct reinforce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(rod)</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54" name="直線矢印コネクタ 53">
            <a:extLst>
              <a:ext uri="{FF2B5EF4-FFF2-40B4-BE49-F238E27FC236}">
                <a16:creationId xmlns:a16="http://schemas.microsoft.com/office/drawing/2014/main" id="{F9C82D76-D052-4E07-BD8D-5160D644A28F}"/>
              </a:ext>
            </a:extLst>
          </p:cNvPr>
          <p:cNvCxnSpPr>
            <a:cxnSpLocks/>
          </p:cNvCxnSpPr>
          <p:nvPr/>
        </p:nvCxnSpPr>
        <p:spPr>
          <a:xfrm flipH="1">
            <a:off x="11210821" y="2884641"/>
            <a:ext cx="267640" cy="282387"/>
          </a:xfrm>
          <a:prstGeom prst="straightConnector1">
            <a:avLst/>
          </a:prstGeom>
          <a:ln w="25400">
            <a:solidFill>
              <a:schemeClr val="accent6"/>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6" name="直線矢印コネクタ 55">
            <a:extLst>
              <a:ext uri="{FF2B5EF4-FFF2-40B4-BE49-F238E27FC236}">
                <a16:creationId xmlns:a16="http://schemas.microsoft.com/office/drawing/2014/main" id="{22866FB6-FC9E-42BB-9086-220706C1D4A6}"/>
              </a:ext>
            </a:extLst>
          </p:cNvPr>
          <p:cNvCxnSpPr>
            <a:cxnSpLocks/>
            <a:endCxn id="5" idx="1"/>
          </p:cNvCxnSpPr>
          <p:nvPr/>
        </p:nvCxnSpPr>
        <p:spPr>
          <a:xfrm>
            <a:off x="9999126" y="2870291"/>
            <a:ext cx="676044" cy="199296"/>
          </a:xfrm>
          <a:prstGeom prst="straightConnector1">
            <a:avLst/>
          </a:prstGeom>
          <a:ln w="25400">
            <a:solidFill>
              <a:schemeClr val="accent6"/>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FBA355E5-46A1-43DB-BCF3-93B215CD15FC}"/>
              </a:ext>
            </a:extLst>
          </p:cNvPr>
          <p:cNvCxnSpPr>
            <a:cxnSpLocks/>
          </p:cNvCxnSpPr>
          <p:nvPr/>
        </p:nvCxnSpPr>
        <p:spPr>
          <a:xfrm flipV="1">
            <a:off x="10801138" y="2978975"/>
            <a:ext cx="1" cy="1224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D458F788-1AC9-4F2F-9723-7A39BA0610D6}"/>
              </a:ext>
            </a:extLst>
          </p:cNvPr>
          <p:cNvCxnSpPr>
            <a:cxnSpLocks/>
          </p:cNvCxnSpPr>
          <p:nvPr/>
        </p:nvCxnSpPr>
        <p:spPr>
          <a:xfrm>
            <a:off x="10784722" y="3871364"/>
            <a:ext cx="0" cy="10800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60" name="テキスト ボックス 59">
            <a:extLst>
              <a:ext uri="{FF2B5EF4-FFF2-40B4-BE49-F238E27FC236}">
                <a16:creationId xmlns:a16="http://schemas.microsoft.com/office/drawing/2014/main" id="{77CC514A-90AE-4C89-82EE-E4D4BEB8628C}"/>
              </a:ext>
            </a:extLst>
          </p:cNvPr>
          <p:cNvSpPr txBox="1"/>
          <p:nvPr/>
        </p:nvSpPr>
        <p:spPr>
          <a:xfrm>
            <a:off x="9751026" y="4304116"/>
            <a:ext cx="1165503"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Bolt</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61" name="直線矢印コネクタ 60">
            <a:extLst>
              <a:ext uri="{FF2B5EF4-FFF2-40B4-BE49-F238E27FC236}">
                <a16:creationId xmlns:a16="http://schemas.microsoft.com/office/drawing/2014/main" id="{2EB15FD2-CDEB-45EC-B055-CDD5A2953622}"/>
              </a:ext>
            </a:extLst>
          </p:cNvPr>
          <p:cNvCxnSpPr>
            <a:cxnSpLocks/>
          </p:cNvCxnSpPr>
          <p:nvPr/>
        </p:nvCxnSpPr>
        <p:spPr>
          <a:xfrm flipV="1">
            <a:off x="10284692" y="3777022"/>
            <a:ext cx="433406" cy="631655"/>
          </a:xfrm>
          <a:prstGeom prst="straightConnector1">
            <a:avLst/>
          </a:prstGeom>
          <a:ln w="25400">
            <a:solidFill>
              <a:schemeClr val="accent6"/>
            </a:solidFill>
            <a:tailEnd type="triangle" w="lg" len="med"/>
          </a:ln>
        </p:spPr>
        <p:style>
          <a:lnRef idx="1">
            <a:schemeClr val="accent1"/>
          </a:lnRef>
          <a:fillRef idx="0">
            <a:schemeClr val="accent1"/>
          </a:fillRef>
          <a:effectRef idx="0">
            <a:schemeClr val="accent1"/>
          </a:effectRef>
          <a:fontRef idx="minor">
            <a:schemeClr val="tx1"/>
          </a:fontRef>
        </p:style>
      </p:cxnSp>
      <p:sp>
        <p:nvSpPr>
          <p:cNvPr id="5" name="正方形/長方形 4">
            <a:extLst>
              <a:ext uri="{FF2B5EF4-FFF2-40B4-BE49-F238E27FC236}">
                <a16:creationId xmlns:a16="http://schemas.microsoft.com/office/drawing/2014/main" id="{BD0B79D4-29E0-4CD9-9413-81D7198A3620}"/>
              </a:ext>
            </a:extLst>
          </p:cNvPr>
          <p:cNvSpPr/>
          <p:nvPr/>
        </p:nvSpPr>
        <p:spPr>
          <a:xfrm>
            <a:off x="10675170" y="3033587"/>
            <a:ext cx="216000" cy="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0792F82D-927C-4BBB-A77A-32E4B1FB8FD8}"/>
              </a:ext>
            </a:extLst>
          </p:cNvPr>
          <p:cNvSpPr/>
          <p:nvPr/>
        </p:nvSpPr>
        <p:spPr>
          <a:xfrm>
            <a:off x="10688307" y="4035531"/>
            <a:ext cx="216000" cy="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a:extLst>
              <a:ext uri="{FF2B5EF4-FFF2-40B4-BE49-F238E27FC236}">
                <a16:creationId xmlns:a16="http://schemas.microsoft.com/office/drawing/2014/main" id="{6A9A1849-4B07-42FA-8E16-A2556D4DA105}"/>
              </a:ext>
            </a:extLst>
          </p:cNvPr>
          <p:cNvCxnSpPr/>
          <p:nvPr/>
        </p:nvCxnSpPr>
        <p:spPr>
          <a:xfrm>
            <a:off x="10616307" y="3149130"/>
            <a:ext cx="360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18C9789A-055A-4CE8-B1BD-51BF6871DBC5}"/>
              </a:ext>
            </a:extLst>
          </p:cNvPr>
          <p:cNvCxnSpPr/>
          <p:nvPr/>
        </p:nvCxnSpPr>
        <p:spPr>
          <a:xfrm>
            <a:off x="10609053" y="3127358"/>
            <a:ext cx="360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正方形/長方形 9">
            <a:extLst>
              <a:ext uri="{FF2B5EF4-FFF2-40B4-BE49-F238E27FC236}">
                <a16:creationId xmlns:a16="http://schemas.microsoft.com/office/drawing/2014/main" id="{9A28194C-7041-4E48-BC9F-CA374E760E17}"/>
              </a:ext>
            </a:extLst>
          </p:cNvPr>
          <p:cNvSpPr/>
          <p:nvPr/>
        </p:nvSpPr>
        <p:spPr>
          <a:xfrm>
            <a:off x="10667914" y="3171473"/>
            <a:ext cx="216000" cy="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 name="直線コネクタ 42">
            <a:extLst>
              <a:ext uri="{FF2B5EF4-FFF2-40B4-BE49-F238E27FC236}">
                <a16:creationId xmlns:a16="http://schemas.microsoft.com/office/drawing/2014/main" id="{8D299662-628D-4FD1-86C8-23EAA718BE79}"/>
              </a:ext>
            </a:extLst>
          </p:cNvPr>
          <p:cNvCxnSpPr/>
          <p:nvPr/>
        </p:nvCxnSpPr>
        <p:spPr>
          <a:xfrm>
            <a:off x="10621138" y="3181072"/>
            <a:ext cx="360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B6A09D49-8D92-437D-9649-D2F8D031BE32}"/>
              </a:ext>
            </a:extLst>
          </p:cNvPr>
          <p:cNvSpPr txBox="1"/>
          <p:nvPr/>
        </p:nvSpPr>
        <p:spPr>
          <a:xfrm>
            <a:off x="8929665" y="3225186"/>
            <a:ext cx="1165503"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Washer</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45" name="直線矢印コネクタ 44">
            <a:extLst>
              <a:ext uri="{FF2B5EF4-FFF2-40B4-BE49-F238E27FC236}">
                <a16:creationId xmlns:a16="http://schemas.microsoft.com/office/drawing/2014/main" id="{0B842F8D-0F79-438B-836B-DCB2DE2D8EAA}"/>
              </a:ext>
            </a:extLst>
          </p:cNvPr>
          <p:cNvCxnSpPr>
            <a:cxnSpLocks/>
          </p:cNvCxnSpPr>
          <p:nvPr/>
        </p:nvCxnSpPr>
        <p:spPr>
          <a:xfrm flipV="1">
            <a:off x="9831212" y="3164588"/>
            <a:ext cx="736260" cy="191296"/>
          </a:xfrm>
          <a:prstGeom prst="straightConnector1">
            <a:avLst/>
          </a:prstGeom>
          <a:ln w="25400">
            <a:solidFill>
              <a:schemeClr val="accent6"/>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0FEB2DB3-F806-4B9A-9DEE-3D623535BEC3}"/>
              </a:ext>
            </a:extLst>
          </p:cNvPr>
          <p:cNvCxnSpPr/>
          <p:nvPr/>
        </p:nvCxnSpPr>
        <p:spPr>
          <a:xfrm>
            <a:off x="10625532" y="4022279"/>
            <a:ext cx="360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18A6D761-3B82-48B1-96BB-9BB5781D0883}"/>
              </a:ext>
            </a:extLst>
          </p:cNvPr>
          <p:cNvCxnSpPr/>
          <p:nvPr/>
        </p:nvCxnSpPr>
        <p:spPr>
          <a:xfrm>
            <a:off x="10625532" y="3999241"/>
            <a:ext cx="360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22574D5A-AAF1-4D62-81B0-EE447A97AE4A}"/>
              </a:ext>
            </a:extLst>
          </p:cNvPr>
          <p:cNvSpPr/>
          <p:nvPr/>
        </p:nvSpPr>
        <p:spPr>
          <a:xfrm>
            <a:off x="10697532" y="3910397"/>
            <a:ext cx="216000" cy="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40086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Air-tightness of damper</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2" y="1908313"/>
            <a:ext cx="7151377" cy="4949687"/>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Normal damper has a lot of air leakage. So, in case of needing air-tightness, normal damper cannot be used.</a:t>
            </a:r>
          </a:p>
          <a:p>
            <a:r>
              <a:rPr lang="en-US" altLang="ja-JP" sz="2400" dirty="0">
                <a:latin typeface="ＭＳ Ｐゴシック" panose="020B0600070205080204" pitchFamily="50" charset="-128"/>
                <a:ea typeface="ＭＳ Ｐゴシック" panose="020B0600070205080204" pitchFamily="50" charset="-128"/>
              </a:rPr>
              <a:t>Air-tightness damper has gasket between duct and blade. But air-tightness damper has a little air leakage. So, in case of needing perfect air-tightness, air-tightness damper cannot be used. </a:t>
            </a:r>
          </a:p>
          <a:p>
            <a:r>
              <a:rPr lang="en-US" altLang="ja-JP" sz="2400" dirty="0">
                <a:latin typeface="ＭＳ Ｐゴシック" panose="020B0600070205080204" pitchFamily="50" charset="-128"/>
                <a:ea typeface="ＭＳ Ｐゴシック" panose="020B0600070205080204" pitchFamily="50" charset="-128"/>
              </a:rPr>
              <a:t>Butterfly valve has no air leakage. But butterfly valve is piping component. So, it is difficult to connect butterfly valve with duct.</a:t>
            </a:r>
          </a:p>
        </p:txBody>
      </p:sp>
      <p:sp>
        <p:nvSpPr>
          <p:cNvPr id="27" name="正方形/長方形 26">
            <a:extLst>
              <a:ext uri="{FF2B5EF4-FFF2-40B4-BE49-F238E27FC236}">
                <a16:creationId xmlns:a16="http://schemas.microsoft.com/office/drawing/2014/main" id="{67BE9D7F-549F-4037-85B0-0DC2D856EFEE}"/>
              </a:ext>
            </a:extLst>
          </p:cNvPr>
          <p:cNvSpPr/>
          <p:nvPr/>
        </p:nvSpPr>
        <p:spPr>
          <a:xfrm>
            <a:off x="10095168" y="3138629"/>
            <a:ext cx="1411941" cy="860612"/>
          </a:xfrm>
          <a:prstGeom prst="rect">
            <a:avLst/>
          </a:prstGeom>
          <a:solidFill>
            <a:schemeClr val="accent4">
              <a:lumMod val="60000"/>
              <a:lumOff val="4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ＭＳ ゴシック" panose="020B0609070205080204" pitchFamily="49" charset="-128"/>
              <a:cs typeface="+mn-cs"/>
            </a:endParaRPr>
          </a:p>
        </p:txBody>
      </p:sp>
      <p:cxnSp>
        <p:nvCxnSpPr>
          <p:cNvPr id="29" name="直線コネクタ 28">
            <a:extLst>
              <a:ext uri="{FF2B5EF4-FFF2-40B4-BE49-F238E27FC236}">
                <a16:creationId xmlns:a16="http://schemas.microsoft.com/office/drawing/2014/main" id="{7842FC9E-B946-4E14-8599-5FC47324E513}"/>
              </a:ext>
            </a:extLst>
          </p:cNvPr>
          <p:cNvCxnSpPr>
            <a:cxnSpLocks/>
          </p:cNvCxnSpPr>
          <p:nvPr/>
        </p:nvCxnSpPr>
        <p:spPr>
          <a:xfrm flipV="1">
            <a:off x="10564814" y="3289943"/>
            <a:ext cx="504000" cy="50400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B4EE5AE5-A196-4F57-A64C-131F842A6F71}"/>
              </a:ext>
            </a:extLst>
          </p:cNvPr>
          <p:cNvSpPr txBox="1"/>
          <p:nvPr/>
        </p:nvSpPr>
        <p:spPr>
          <a:xfrm>
            <a:off x="8198846" y="2422458"/>
            <a:ext cx="74707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Axis</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2" name="テキスト ボックス 31">
            <a:extLst>
              <a:ext uri="{FF2B5EF4-FFF2-40B4-BE49-F238E27FC236}">
                <a16:creationId xmlns:a16="http://schemas.microsoft.com/office/drawing/2014/main" id="{03C964E2-B143-4920-82F7-115BE9662B10}"/>
              </a:ext>
            </a:extLst>
          </p:cNvPr>
          <p:cNvSpPr txBox="1"/>
          <p:nvPr/>
        </p:nvSpPr>
        <p:spPr>
          <a:xfrm>
            <a:off x="11210821" y="2450968"/>
            <a:ext cx="86861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Duct</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3" name="テキスト ボックス 32">
            <a:extLst>
              <a:ext uri="{FF2B5EF4-FFF2-40B4-BE49-F238E27FC236}">
                <a16:creationId xmlns:a16="http://schemas.microsoft.com/office/drawing/2014/main" id="{76BA52F1-D972-4895-BF86-AD9BC923B159}"/>
              </a:ext>
            </a:extLst>
          </p:cNvPr>
          <p:cNvSpPr txBox="1"/>
          <p:nvPr/>
        </p:nvSpPr>
        <p:spPr>
          <a:xfrm>
            <a:off x="9453688" y="2437911"/>
            <a:ext cx="90183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Blade</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5" name="楕円 34">
            <a:extLst>
              <a:ext uri="{FF2B5EF4-FFF2-40B4-BE49-F238E27FC236}">
                <a16:creationId xmlns:a16="http://schemas.microsoft.com/office/drawing/2014/main" id="{91B032D4-5912-4D66-8D66-C04DA0F29EDE}"/>
              </a:ext>
            </a:extLst>
          </p:cNvPr>
          <p:cNvSpPr/>
          <p:nvPr/>
        </p:nvSpPr>
        <p:spPr>
          <a:xfrm>
            <a:off x="8982547" y="3142025"/>
            <a:ext cx="860612" cy="860612"/>
          </a:xfrm>
          <a:prstGeom prst="ellipse">
            <a:avLst/>
          </a:prstGeom>
          <a:solidFill>
            <a:schemeClr val="accent4">
              <a:lumMod val="60000"/>
              <a:lumOff val="4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a:extLst>
              <a:ext uri="{FF2B5EF4-FFF2-40B4-BE49-F238E27FC236}">
                <a16:creationId xmlns:a16="http://schemas.microsoft.com/office/drawing/2014/main" id="{87C7FBB2-335E-409D-BB2C-DDB17F05E70C}"/>
              </a:ext>
            </a:extLst>
          </p:cNvPr>
          <p:cNvSpPr/>
          <p:nvPr/>
        </p:nvSpPr>
        <p:spPr>
          <a:xfrm>
            <a:off x="9037813" y="3289943"/>
            <a:ext cx="766482" cy="6016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7" name="グループ化 36">
            <a:extLst>
              <a:ext uri="{FF2B5EF4-FFF2-40B4-BE49-F238E27FC236}">
                <a16:creationId xmlns:a16="http://schemas.microsoft.com/office/drawing/2014/main" id="{2CCC0024-D883-4763-9B79-BA115A15362C}"/>
              </a:ext>
            </a:extLst>
          </p:cNvPr>
          <p:cNvGrpSpPr/>
          <p:nvPr/>
        </p:nvGrpSpPr>
        <p:grpSpPr>
          <a:xfrm rot="10800000">
            <a:off x="8481805" y="3301758"/>
            <a:ext cx="389640" cy="554153"/>
            <a:chOff x="10564566" y="2416015"/>
            <a:chExt cx="389640" cy="554153"/>
          </a:xfrm>
        </p:grpSpPr>
        <p:sp>
          <p:nvSpPr>
            <p:cNvPr id="38" name="楕円 37">
              <a:extLst>
                <a:ext uri="{FF2B5EF4-FFF2-40B4-BE49-F238E27FC236}">
                  <a16:creationId xmlns:a16="http://schemas.microsoft.com/office/drawing/2014/main" id="{7D4260EA-0DF4-40F7-9C57-89635D7E0FF4}"/>
                </a:ext>
              </a:extLst>
            </p:cNvPr>
            <p:cNvSpPr/>
            <p:nvPr/>
          </p:nvSpPr>
          <p:spPr>
            <a:xfrm rot="5400000">
              <a:off x="10512707" y="2528669"/>
              <a:ext cx="554153" cy="328845"/>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7088CD31-39EA-4C7F-AA61-116FA47688BA}"/>
                </a:ext>
              </a:extLst>
            </p:cNvPr>
            <p:cNvSpPr/>
            <p:nvPr/>
          </p:nvSpPr>
          <p:spPr>
            <a:xfrm rot="5400000">
              <a:off x="10504648" y="2594790"/>
              <a:ext cx="325993" cy="206157"/>
            </a:xfrm>
            <a:prstGeom prst="rect">
              <a:avLst/>
            </a:prstGeom>
            <a:solidFill>
              <a:schemeClr val="bg1">
                <a:lumMod val="85000"/>
                <a:lumOff val="15000"/>
              </a:schemeClr>
            </a:solidFill>
            <a:ln>
              <a:solidFill>
                <a:schemeClr val="bg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 name="直線コネクタ 39">
              <a:extLst>
                <a:ext uri="{FF2B5EF4-FFF2-40B4-BE49-F238E27FC236}">
                  <a16:creationId xmlns:a16="http://schemas.microsoft.com/office/drawing/2014/main" id="{0373155F-9AF7-4A31-8723-A3E1A28A79FD}"/>
                </a:ext>
              </a:extLst>
            </p:cNvPr>
            <p:cNvCxnSpPr/>
            <p:nvPr/>
          </p:nvCxnSpPr>
          <p:spPr>
            <a:xfrm rot="5400000">
              <a:off x="10708198" y="2793999"/>
              <a:ext cx="0" cy="108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5534E4E4-33CD-41AF-B955-1D0D837DFBCF}"/>
                </a:ext>
              </a:extLst>
            </p:cNvPr>
            <p:cNvCxnSpPr/>
            <p:nvPr/>
          </p:nvCxnSpPr>
          <p:spPr>
            <a:xfrm rot="5400000">
              <a:off x="10587055" y="2900318"/>
              <a:ext cx="108000" cy="0"/>
            </a:xfrm>
            <a:prstGeom prst="line">
              <a:avLst/>
            </a:prstGeom>
            <a:ln w="50800"/>
          </p:spPr>
          <p:style>
            <a:lnRef idx="1">
              <a:schemeClr val="accent1"/>
            </a:lnRef>
            <a:fillRef idx="0">
              <a:schemeClr val="accent1"/>
            </a:fillRef>
            <a:effectRef idx="0">
              <a:schemeClr val="accent1"/>
            </a:effectRef>
            <a:fontRef idx="minor">
              <a:schemeClr val="tx1"/>
            </a:fontRef>
          </p:style>
        </p:cxnSp>
      </p:grpSp>
      <p:cxnSp>
        <p:nvCxnSpPr>
          <p:cNvPr id="50" name="直線コネクタ 49">
            <a:extLst>
              <a:ext uri="{FF2B5EF4-FFF2-40B4-BE49-F238E27FC236}">
                <a16:creationId xmlns:a16="http://schemas.microsoft.com/office/drawing/2014/main" id="{50CCF091-A732-45B8-B142-4BA8E511A55E}"/>
              </a:ext>
            </a:extLst>
          </p:cNvPr>
          <p:cNvCxnSpPr>
            <a:cxnSpLocks/>
          </p:cNvCxnSpPr>
          <p:nvPr/>
        </p:nvCxnSpPr>
        <p:spPr>
          <a:xfrm>
            <a:off x="8895222" y="3594818"/>
            <a:ext cx="1044000" cy="3396"/>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53" name="テキスト ボックス 52">
            <a:extLst>
              <a:ext uri="{FF2B5EF4-FFF2-40B4-BE49-F238E27FC236}">
                <a16:creationId xmlns:a16="http://schemas.microsoft.com/office/drawing/2014/main" id="{3FF6B252-07B7-4613-AB70-1C73836153F0}"/>
              </a:ext>
            </a:extLst>
          </p:cNvPr>
          <p:cNvSpPr txBox="1"/>
          <p:nvPr/>
        </p:nvSpPr>
        <p:spPr>
          <a:xfrm>
            <a:off x="8918508" y="5052078"/>
            <a:ext cx="2546789"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dirty="0">
                <a:solidFill>
                  <a:prstClr val="white"/>
                </a:solidFill>
                <a:latin typeface="ＭＳ Ｐゴシック" panose="020B0600070205080204" pitchFamily="50" charset="-128"/>
                <a:ea typeface="ＭＳ Ｐゴシック" panose="020B0600070205080204" pitchFamily="50" charset="-128"/>
              </a:rPr>
              <a:t>Air tightness damper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dirty="0">
                <a:solidFill>
                  <a:prstClr val="white"/>
                </a:solidFill>
                <a:latin typeface="ＭＳ Ｐゴシック" panose="020B0600070205080204" pitchFamily="50" charset="-128"/>
                <a:ea typeface="ＭＳ Ｐゴシック" panose="020B0600070205080204" pitchFamily="50" charset="-128"/>
              </a:rPr>
              <a:t>(Circular type)</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54" name="直線矢印コネクタ 53">
            <a:extLst>
              <a:ext uri="{FF2B5EF4-FFF2-40B4-BE49-F238E27FC236}">
                <a16:creationId xmlns:a16="http://schemas.microsoft.com/office/drawing/2014/main" id="{F9C82D76-D052-4E07-BD8D-5160D644A28F}"/>
              </a:ext>
            </a:extLst>
          </p:cNvPr>
          <p:cNvCxnSpPr>
            <a:cxnSpLocks/>
          </p:cNvCxnSpPr>
          <p:nvPr/>
        </p:nvCxnSpPr>
        <p:spPr>
          <a:xfrm flipH="1">
            <a:off x="11210821" y="2884641"/>
            <a:ext cx="267640" cy="282387"/>
          </a:xfrm>
          <a:prstGeom prst="straightConnector1">
            <a:avLst/>
          </a:prstGeom>
          <a:ln w="25400">
            <a:solidFill>
              <a:schemeClr val="accent6"/>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6" name="直線矢印コネクタ 55">
            <a:extLst>
              <a:ext uri="{FF2B5EF4-FFF2-40B4-BE49-F238E27FC236}">
                <a16:creationId xmlns:a16="http://schemas.microsoft.com/office/drawing/2014/main" id="{22866FB6-FC9E-42BB-9086-220706C1D4A6}"/>
              </a:ext>
            </a:extLst>
          </p:cNvPr>
          <p:cNvCxnSpPr>
            <a:cxnSpLocks/>
          </p:cNvCxnSpPr>
          <p:nvPr/>
        </p:nvCxnSpPr>
        <p:spPr>
          <a:xfrm flipH="1">
            <a:off x="9659768" y="2863034"/>
            <a:ext cx="92789" cy="714209"/>
          </a:xfrm>
          <a:prstGeom prst="straightConnector1">
            <a:avLst/>
          </a:prstGeom>
          <a:ln w="25400">
            <a:solidFill>
              <a:schemeClr val="accent6"/>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8" name="直線矢印コネクタ 57">
            <a:extLst>
              <a:ext uri="{FF2B5EF4-FFF2-40B4-BE49-F238E27FC236}">
                <a16:creationId xmlns:a16="http://schemas.microsoft.com/office/drawing/2014/main" id="{D669CD9C-BE70-4446-B940-615C1B19FABE}"/>
              </a:ext>
            </a:extLst>
          </p:cNvPr>
          <p:cNvCxnSpPr>
            <a:cxnSpLocks/>
            <a:endCxn id="35" idx="2"/>
          </p:cNvCxnSpPr>
          <p:nvPr/>
        </p:nvCxnSpPr>
        <p:spPr>
          <a:xfrm>
            <a:off x="8774774" y="2894721"/>
            <a:ext cx="207773" cy="677610"/>
          </a:xfrm>
          <a:prstGeom prst="straightConnector1">
            <a:avLst/>
          </a:prstGeom>
          <a:ln w="25400">
            <a:solidFill>
              <a:schemeClr val="accent6"/>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FBA355E5-46A1-43DB-BCF3-93B215CD15FC}"/>
              </a:ext>
            </a:extLst>
          </p:cNvPr>
          <p:cNvCxnSpPr>
            <a:cxnSpLocks/>
          </p:cNvCxnSpPr>
          <p:nvPr/>
        </p:nvCxnSpPr>
        <p:spPr>
          <a:xfrm>
            <a:off x="10801138" y="3170323"/>
            <a:ext cx="0" cy="108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D458F788-1AC9-4F2F-9723-7A39BA0610D6}"/>
              </a:ext>
            </a:extLst>
          </p:cNvPr>
          <p:cNvCxnSpPr>
            <a:cxnSpLocks/>
          </p:cNvCxnSpPr>
          <p:nvPr/>
        </p:nvCxnSpPr>
        <p:spPr>
          <a:xfrm>
            <a:off x="10784722" y="3871364"/>
            <a:ext cx="0" cy="10800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60" name="テキスト ボックス 59">
            <a:extLst>
              <a:ext uri="{FF2B5EF4-FFF2-40B4-BE49-F238E27FC236}">
                <a16:creationId xmlns:a16="http://schemas.microsoft.com/office/drawing/2014/main" id="{77CC514A-90AE-4C89-82EE-E4D4BEB8628C}"/>
              </a:ext>
            </a:extLst>
          </p:cNvPr>
          <p:cNvSpPr txBox="1"/>
          <p:nvPr/>
        </p:nvSpPr>
        <p:spPr>
          <a:xfrm>
            <a:off x="9751026" y="4304116"/>
            <a:ext cx="1165503"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Gasket</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61" name="直線矢印コネクタ 60">
            <a:extLst>
              <a:ext uri="{FF2B5EF4-FFF2-40B4-BE49-F238E27FC236}">
                <a16:creationId xmlns:a16="http://schemas.microsoft.com/office/drawing/2014/main" id="{2EB15FD2-CDEB-45EC-B055-CDD5A2953622}"/>
              </a:ext>
            </a:extLst>
          </p:cNvPr>
          <p:cNvCxnSpPr>
            <a:cxnSpLocks/>
          </p:cNvCxnSpPr>
          <p:nvPr/>
        </p:nvCxnSpPr>
        <p:spPr>
          <a:xfrm flipV="1">
            <a:off x="10284692" y="3949017"/>
            <a:ext cx="500030" cy="459659"/>
          </a:xfrm>
          <a:prstGeom prst="straightConnector1">
            <a:avLst/>
          </a:prstGeom>
          <a:ln w="25400">
            <a:solidFill>
              <a:schemeClr val="accent6"/>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4580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kumimoji="1" lang="en-US" altLang="ja-JP" dirty="0">
                <a:latin typeface="ＭＳ Ｐゴシック" panose="020B0600070205080204" pitchFamily="50" charset="-128"/>
                <a:ea typeface="ＭＳ Ｐゴシック" panose="020B0600070205080204" pitchFamily="50" charset="-128"/>
              </a:rPr>
              <a:t>Air-tightness of HEPA filter casing</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2" y="1855694"/>
            <a:ext cx="8036363" cy="5002306"/>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HEPA filter casing has many components by itself, such as box, leg (floor mounted type) or hanging fitting (ceiling hanging type), duct connection, pressure gauge connection, by-pass connection, access door and others.</a:t>
            </a:r>
          </a:p>
          <a:p>
            <a:r>
              <a:rPr lang="en-US" altLang="ja-JP" sz="2400" dirty="0">
                <a:latin typeface="ＭＳ Ｐゴシック" panose="020B0600070205080204" pitchFamily="50" charset="-128"/>
                <a:ea typeface="ＭＳ Ｐゴシック" panose="020B0600070205080204" pitchFamily="50" charset="-128"/>
              </a:rPr>
              <a:t>Box, connections, access door and others cotact with dirty air, so they need air-tightness.</a:t>
            </a:r>
          </a:p>
          <a:p>
            <a:r>
              <a:rPr lang="en-US" altLang="ja-JP" sz="2400" dirty="0">
                <a:latin typeface="ＭＳ Ｐゴシック" panose="020B0600070205080204" pitchFamily="50" charset="-128"/>
                <a:ea typeface="ＭＳ Ｐゴシック" panose="020B0600070205080204" pitchFamily="50" charset="-128"/>
              </a:rPr>
              <a:t>Box and others is assembled by spot welding and sealing normally. </a:t>
            </a:r>
          </a:p>
          <a:p>
            <a:r>
              <a:rPr lang="en-US" altLang="ja-JP" sz="2400" dirty="0">
                <a:latin typeface="ＭＳ Ｐゴシック" panose="020B0600070205080204" pitchFamily="50" charset="-128"/>
                <a:ea typeface="ＭＳ Ｐゴシック" panose="020B0600070205080204" pitchFamily="50" charset="-128"/>
              </a:rPr>
              <a:t>Whole welding is very expensive. </a:t>
            </a:r>
          </a:p>
          <a:p>
            <a:endParaRPr lang="en-US" altLang="ja-JP" sz="2400" dirty="0">
              <a:latin typeface="ＭＳ Ｐゴシック" panose="020B0600070205080204" pitchFamily="50" charset="-128"/>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01635C0D-D331-4B8C-846E-3DFF6863D14D}"/>
              </a:ext>
            </a:extLst>
          </p:cNvPr>
          <p:cNvSpPr/>
          <p:nvPr/>
        </p:nvSpPr>
        <p:spPr>
          <a:xfrm>
            <a:off x="8879740" y="3214629"/>
            <a:ext cx="2880000" cy="2016000"/>
          </a:xfrm>
          <a:prstGeom prst="rect">
            <a:avLst/>
          </a:prstGeom>
          <a:solidFill>
            <a:schemeClr val="accent4">
              <a:lumMod val="20000"/>
              <a:lumOff val="8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 name="正方形/長方形 7">
            <a:extLst>
              <a:ext uri="{FF2B5EF4-FFF2-40B4-BE49-F238E27FC236}">
                <a16:creationId xmlns:a16="http://schemas.microsoft.com/office/drawing/2014/main" id="{86B1CB0E-AF16-41C2-B966-99AA82A2097A}"/>
              </a:ext>
            </a:extLst>
          </p:cNvPr>
          <p:cNvSpPr/>
          <p:nvPr/>
        </p:nvSpPr>
        <p:spPr>
          <a:xfrm>
            <a:off x="8876849" y="4516752"/>
            <a:ext cx="503583" cy="108000"/>
          </a:xfrm>
          <a:prstGeom prst="rect">
            <a:avLst/>
          </a:prstGeom>
          <a:solidFill>
            <a:schemeClr val="accent4">
              <a:lumMod val="60000"/>
              <a:lumOff val="4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9" name="正方形/長方形 8">
            <a:extLst>
              <a:ext uri="{FF2B5EF4-FFF2-40B4-BE49-F238E27FC236}">
                <a16:creationId xmlns:a16="http://schemas.microsoft.com/office/drawing/2014/main" id="{6D9EB996-804F-4E64-A8E9-F289FFE83AF6}"/>
              </a:ext>
            </a:extLst>
          </p:cNvPr>
          <p:cNvSpPr/>
          <p:nvPr/>
        </p:nvSpPr>
        <p:spPr>
          <a:xfrm>
            <a:off x="8881926" y="5236965"/>
            <a:ext cx="181440" cy="1260000"/>
          </a:xfrm>
          <a:prstGeom prst="rect">
            <a:avLst/>
          </a:prstGeom>
          <a:solidFill>
            <a:schemeClr val="accent4">
              <a:lumMod val="20000"/>
              <a:lumOff val="8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cxnSp>
        <p:nvCxnSpPr>
          <p:cNvPr id="10" name="直線矢印コネクタ 9">
            <a:extLst>
              <a:ext uri="{FF2B5EF4-FFF2-40B4-BE49-F238E27FC236}">
                <a16:creationId xmlns:a16="http://schemas.microsoft.com/office/drawing/2014/main" id="{AD0C9051-9664-4E0C-821D-E0D5748A98F1}"/>
              </a:ext>
            </a:extLst>
          </p:cNvPr>
          <p:cNvCxnSpPr>
            <a:cxnSpLocks/>
            <a:endCxn id="18" idx="0"/>
          </p:cNvCxnSpPr>
          <p:nvPr/>
        </p:nvCxnSpPr>
        <p:spPr>
          <a:xfrm flipH="1">
            <a:off x="10301241" y="2562216"/>
            <a:ext cx="84" cy="355797"/>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B029B42B-7501-45CD-AAEE-7ED1E412CE9D}"/>
              </a:ext>
            </a:extLst>
          </p:cNvPr>
          <p:cNvSpPr/>
          <p:nvPr/>
        </p:nvSpPr>
        <p:spPr>
          <a:xfrm>
            <a:off x="9239727" y="3823158"/>
            <a:ext cx="2232000" cy="693593"/>
          </a:xfrm>
          <a:prstGeom prst="rect">
            <a:avLst/>
          </a:prstGeom>
          <a:solidFill>
            <a:schemeClr val="bg2">
              <a:lumMod val="50000"/>
              <a:lumOff val="50000"/>
            </a:schemeClr>
          </a:solidFill>
          <a:ln>
            <a:solidFill>
              <a:schemeClr val="bg2">
                <a:lumMod val="50000"/>
                <a:lumOff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cxnSp>
        <p:nvCxnSpPr>
          <p:cNvPr id="17" name="直線矢印コネクタ 16">
            <a:extLst>
              <a:ext uri="{FF2B5EF4-FFF2-40B4-BE49-F238E27FC236}">
                <a16:creationId xmlns:a16="http://schemas.microsoft.com/office/drawing/2014/main" id="{8EA7488C-9F9C-40F4-8E41-1921315740F1}"/>
              </a:ext>
            </a:extLst>
          </p:cNvPr>
          <p:cNvCxnSpPr>
            <a:cxnSpLocks/>
            <a:stCxn id="19" idx="2"/>
          </p:cNvCxnSpPr>
          <p:nvPr/>
        </p:nvCxnSpPr>
        <p:spPr>
          <a:xfrm flipH="1">
            <a:off x="10301240" y="5527244"/>
            <a:ext cx="1" cy="360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1CFFD110-413A-4688-B679-DF37BAA9C9A6}"/>
              </a:ext>
            </a:extLst>
          </p:cNvPr>
          <p:cNvSpPr/>
          <p:nvPr/>
        </p:nvSpPr>
        <p:spPr>
          <a:xfrm>
            <a:off x="9777629" y="2918013"/>
            <a:ext cx="1047223" cy="296615"/>
          </a:xfrm>
          <a:prstGeom prst="rect">
            <a:avLst/>
          </a:prstGeom>
          <a:solidFill>
            <a:schemeClr val="accent4">
              <a:lumMod val="20000"/>
              <a:lumOff val="8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19" name="正方形/長方形 18">
            <a:extLst>
              <a:ext uri="{FF2B5EF4-FFF2-40B4-BE49-F238E27FC236}">
                <a16:creationId xmlns:a16="http://schemas.microsoft.com/office/drawing/2014/main" id="{C36120DC-CD91-4669-AA95-C9208348C71D}"/>
              </a:ext>
            </a:extLst>
          </p:cNvPr>
          <p:cNvSpPr/>
          <p:nvPr/>
        </p:nvSpPr>
        <p:spPr>
          <a:xfrm>
            <a:off x="9777629" y="5230629"/>
            <a:ext cx="1047223" cy="296615"/>
          </a:xfrm>
          <a:prstGeom prst="rect">
            <a:avLst/>
          </a:prstGeom>
          <a:solidFill>
            <a:schemeClr val="accent4">
              <a:lumMod val="20000"/>
              <a:lumOff val="8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23" name="正方形/長方形 22">
            <a:extLst>
              <a:ext uri="{FF2B5EF4-FFF2-40B4-BE49-F238E27FC236}">
                <a16:creationId xmlns:a16="http://schemas.microsoft.com/office/drawing/2014/main" id="{1D06CEEE-0343-4B9F-A1D9-F8044F50AB06}"/>
              </a:ext>
            </a:extLst>
          </p:cNvPr>
          <p:cNvSpPr/>
          <p:nvPr/>
        </p:nvSpPr>
        <p:spPr>
          <a:xfrm>
            <a:off x="8878294" y="4124631"/>
            <a:ext cx="108000" cy="396000"/>
          </a:xfrm>
          <a:prstGeom prst="rect">
            <a:avLst/>
          </a:prstGeom>
          <a:solidFill>
            <a:schemeClr val="accent4">
              <a:lumMod val="60000"/>
              <a:lumOff val="4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25" name="正方形/長方形 24">
            <a:extLst>
              <a:ext uri="{FF2B5EF4-FFF2-40B4-BE49-F238E27FC236}">
                <a16:creationId xmlns:a16="http://schemas.microsoft.com/office/drawing/2014/main" id="{94B5907D-A79D-4222-B541-E6CAC34AE800}"/>
              </a:ext>
            </a:extLst>
          </p:cNvPr>
          <p:cNvSpPr/>
          <p:nvPr/>
        </p:nvSpPr>
        <p:spPr>
          <a:xfrm>
            <a:off x="9058288" y="3508752"/>
            <a:ext cx="108000" cy="1008000"/>
          </a:xfrm>
          <a:prstGeom prst="rect">
            <a:avLst/>
          </a:prstGeom>
          <a:solidFill>
            <a:schemeClr val="accent4">
              <a:lumMod val="60000"/>
              <a:lumOff val="4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26" name="正方形/長方形 25">
            <a:extLst>
              <a:ext uri="{FF2B5EF4-FFF2-40B4-BE49-F238E27FC236}">
                <a16:creationId xmlns:a16="http://schemas.microsoft.com/office/drawing/2014/main" id="{D2BF5501-BCF9-430F-9352-B5B9C7A409E4}"/>
              </a:ext>
            </a:extLst>
          </p:cNvPr>
          <p:cNvSpPr/>
          <p:nvPr/>
        </p:nvSpPr>
        <p:spPr>
          <a:xfrm>
            <a:off x="9031394" y="3715158"/>
            <a:ext cx="360000" cy="108000"/>
          </a:xfrm>
          <a:prstGeom prst="rect">
            <a:avLst/>
          </a:prstGeom>
          <a:solidFill>
            <a:schemeClr val="accent4">
              <a:lumMod val="60000"/>
              <a:lumOff val="4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28" name="正方形/長方形 27">
            <a:extLst>
              <a:ext uri="{FF2B5EF4-FFF2-40B4-BE49-F238E27FC236}">
                <a16:creationId xmlns:a16="http://schemas.microsoft.com/office/drawing/2014/main" id="{AAB86A43-ADB8-4293-86A4-A700A3AB549B}"/>
              </a:ext>
            </a:extLst>
          </p:cNvPr>
          <p:cNvSpPr/>
          <p:nvPr/>
        </p:nvSpPr>
        <p:spPr>
          <a:xfrm>
            <a:off x="9239727" y="4460448"/>
            <a:ext cx="2232000" cy="72000"/>
          </a:xfrm>
          <a:prstGeom prst="rect">
            <a:avLst/>
          </a:prstGeom>
          <a:solidFill>
            <a:schemeClr val="bg1">
              <a:lumMod val="75000"/>
              <a:lumOff val="25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29" name="正方形/長方形 28">
            <a:extLst>
              <a:ext uri="{FF2B5EF4-FFF2-40B4-BE49-F238E27FC236}">
                <a16:creationId xmlns:a16="http://schemas.microsoft.com/office/drawing/2014/main" id="{CA831859-4D01-416B-9108-9ED17A06DFE1}"/>
              </a:ext>
            </a:extLst>
          </p:cNvPr>
          <p:cNvSpPr/>
          <p:nvPr/>
        </p:nvSpPr>
        <p:spPr>
          <a:xfrm>
            <a:off x="11583505" y="5236965"/>
            <a:ext cx="181440" cy="1260000"/>
          </a:xfrm>
          <a:prstGeom prst="rect">
            <a:avLst/>
          </a:prstGeom>
          <a:solidFill>
            <a:schemeClr val="accent4">
              <a:lumMod val="20000"/>
              <a:lumOff val="8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30" name="吹き出し: 四角形 29">
            <a:extLst>
              <a:ext uri="{FF2B5EF4-FFF2-40B4-BE49-F238E27FC236}">
                <a16:creationId xmlns:a16="http://schemas.microsoft.com/office/drawing/2014/main" id="{6341C0B2-F561-4E5C-BBA8-D28A8D464C4D}"/>
              </a:ext>
            </a:extLst>
          </p:cNvPr>
          <p:cNvSpPr/>
          <p:nvPr/>
        </p:nvSpPr>
        <p:spPr>
          <a:xfrm>
            <a:off x="9255234" y="6222811"/>
            <a:ext cx="1303719" cy="486707"/>
          </a:xfrm>
          <a:prstGeom prst="wedgeRectCallout">
            <a:avLst>
              <a:gd name="adj1" fmla="val -64019"/>
              <a:gd name="adj2" fmla="val -103769"/>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Leg</a:t>
            </a:r>
            <a:endParaRPr kumimoji="1" lang="ja-JP" altLang="en-US" dirty="0"/>
          </a:p>
        </p:txBody>
      </p:sp>
      <p:sp>
        <p:nvSpPr>
          <p:cNvPr id="31" name="吹き出し: 四角形 30">
            <a:extLst>
              <a:ext uri="{FF2B5EF4-FFF2-40B4-BE49-F238E27FC236}">
                <a16:creationId xmlns:a16="http://schemas.microsoft.com/office/drawing/2014/main" id="{63023042-FEB0-422E-B185-9BAC8AE92EE0}"/>
              </a:ext>
            </a:extLst>
          </p:cNvPr>
          <p:cNvSpPr/>
          <p:nvPr/>
        </p:nvSpPr>
        <p:spPr>
          <a:xfrm>
            <a:off x="9926861" y="4680569"/>
            <a:ext cx="1303719" cy="486707"/>
          </a:xfrm>
          <a:prstGeom prst="wedgeRectCallout">
            <a:avLst>
              <a:gd name="adj1" fmla="val -42359"/>
              <a:gd name="adj2" fmla="val -84429"/>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Gasket</a:t>
            </a:r>
            <a:endParaRPr kumimoji="1" lang="ja-JP" altLang="en-US" dirty="0"/>
          </a:p>
        </p:txBody>
      </p:sp>
      <p:sp>
        <p:nvSpPr>
          <p:cNvPr id="32" name="吹き出し: 四角形 31">
            <a:extLst>
              <a:ext uri="{FF2B5EF4-FFF2-40B4-BE49-F238E27FC236}">
                <a16:creationId xmlns:a16="http://schemas.microsoft.com/office/drawing/2014/main" id="{0158E36A-747A-4716-86DF-00248B89AD28}"/>
              </a:ext>
            </a:extLst>
          </p:cNvPr>
          <p:cNvSpPr/>
          <p:nvPr/>
        </p:nvSpPr>
        <p:spPr>
          <a:xfrm>
            <a:off x="9907827" y="3459436"/>
            <a:ext cx="1303719" cy="486707"/>
          </a:xfrm>
          <a:prstGeom prst="wedgeRectCallout">
            <a:avLst>
              <a:gd name="adj1" fmla="val -38233"/>
              <a:gd name="adj2" fmla="val 89632"/>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Filter</a:t>
            </a:r>
            <a:endParaRPr kumimoji="1" lang="ja-JP" altLang="en-US" dirty="0"/>
          </a:p>
        </p:txBody>
      </p:sp>
      <p:sp>
        <p:nvSpPr>
          <p:cNvPr id="33" name="正方形/長方形 32">
            <a:extLst>
              <a:ext uri="{FF2B5EF4-FFF2-40B4-BE49-F238E27FC236}">
                <a16:creationId xmlns:a16="http://schemas.microsoft.com/office/drawing/2014/main" id="{C9D823ED-4837-4B4D-87F3-45FE9AA77402}"/>
              </a:ext>
            </a:extLst>
          </p:cNvPr>
          <p:cNvSpPr/>
          <p:nvPr/>
        </p:nvSpPr>
        <p:spPr>
          <a:xfrm>
            <a:off x="11248960" y="4537366"/>
            <a:ext cx="503583" cy="108000"/>
          </a:xfrm>
          <a:prstGeom prst="rect">
            <a:avLst/>
          </a:prstGeom>
          <a:solidFill>
            <a:schemeClr val="accent4">
              <a:lumMod val="60000"/>
              <a:lumOff val="4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34" name="正方形/長方形 33">
            <a:extLst>
              <a:ext uri="{FF2B5EF4-FFF2-40B4-BE49-F238E27FC236}">
                <a16:creationId xmlns:a16="http://schemas.microsoft.com/office/drawing/2014/main" id="{9444AC33-6A94-40DA-9D43-B07B7AA67F45}"/>
              </a:ext>
            </a:extLst>
          </p:cNvPr>
          <p:cNvSpPr/>
          <p:nvPr/>
        </p:nvSpPr>
        <p:spPr>
          <a:xfrm>
            <a:off x="11642851" y="4132633"/>
            <a:ext cx="108000" cy="396000"/>
          </a:xfrm>
          <a:prstGeom prst="rect">
            <a:avLst/>
          </a:prstGeom>
          <a:solidFill>
            <a:schemeClr val="accent4">
              <a:lumMod val="60000"/>
              <a:lumOff val="4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35" name="正方形/長方形 34">
            <a:extLst>
              <a:ext uri="{FF2B5EF4-FFF2-40B4-BE49-F238E27FC236}">
                <a16:creationId xmlns:a16="http://schemas.microsoft.com/office/drawing/2014/main" id="{1B54A192-99B9-41D3-B657-9BF4C404E8F2}"/>
              </a:ext>
            </a:extLst>
          </p:cNvPr>
          <p:cNvSpPr/>
          <p:nvPr/>
        </p:nvSpPr>
        <p:spPr>
          <a:xfrm>
            <a:off x="11430399" y="3529366"/>
            <a:ext cx="108000" cy="1008000"/>
          </a:xfrm>
          <a:prstGeom prst="rect">
            <a:avLst/>
          </a:prstGeom>
          <a:solidFill>
            <a:schemeClr val="accent4">
              <a:lumMod val="60000"/>
              <a:lumOff val="4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36" name="正方形/長方形 35">
            <a:extLst>
              <a:ext uri="{FF2B5EF4-FFF2-40B4-BE49-F238E27FC236}">
                <a16:creationId xmlns:a16="http://schemas.microsoft.com/office/drawing/2014/main" id="{D95E01BA-B3E3-4C07-8EA1-27573E38EAF9}"/>
              </a:ext>
            </a:extLst>
          </p:cNvPr>
          <p:cNvSpPr/>
          <p:nvPr/>
        </p:nvSpPr>
        <p:spPr>
          <a:xfrm>
            <a:off x="11223505" y="3757808"/>
            <a:ext cx="360000" cy="108000"/>
          </a:xfrm>
          <a:prstGeom prst="rect">
            <a:avLst/>
          </a:prstGeom>
          <a:solidFill>
            <a:schemeClr val="accent4">
              <a:lumMod val="60000"/>
              <a:lumOff val="4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37" name="吹き出し: 四角形 36">
            <a:extLst>
              <a:ext uri="{FF2B5EF4-FFF2-40B4-BE49-F238E27FC236}">
                <a16:creationId xmlns:a16="http://schemas.microsoft.com/office/drawing/2014/main" id="{19E8AB49-8571-48CA-8EBD-233FC291B431}"/>
              </a:ext>
            </a:extLst>
          </p:cNvPr>
          <p:cNvSpPr/>
          <p:nvPr/>
        </p:nvSpPr>
        <p:spPr>
          <a:xfrm>
            <a:off x="10293035" y="2000218"/>
            <a:ext cx="1579483" cy="486707"/>
          </a:xfrm>
          <a:prstGeom prst="wedgeRectCallout">
            <a:avLst>
              <a:gd name="adj1" fmla="val -31325"/>
              <a:gd name="adj2" fmla="val 161467"/>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Duct connection</a:t>
            </a:r>
            <a:endParaRPr kumimoji="1" lang="ja-JP" altLang="en-US" dirty="0"/>
          </a:p>
        </p:txBody>
      </p:sp>
      <p:sp>
        <p:nvSpPr>
          <p:cNvPr id="38" name="吹き出し: 四角形 37">
            <a:extLst>
              <a:ext uri="{FF2B5EF4-FFF2-40B4-BE49-F238E27FC236}">
                <a16:creationId xmlns:a16="http://schemas.microsoft.com/office/drawing/2014/main" id="{47C183E4-6902-4800-AD0D-B18791AAD88D}"/>
              </a:ext>
            </a:extLst>
          </p:cNvPr>
          <p:cNvSpPr/>
          <p:nvPr/>
        </p:nvSpPr>
        <p:spPr>
          <a:xfrm>
            <a:off x="8885265" y="2006272"/>
            <a:ext cx="1303719" cy="486707"/>
          </a:xfrm>
          <a:prstGeom prst="wedgeRectCallout">
            <a:avLst>
              <a:gd name="adj1" fmla="val -31013"/>
              <a:gd name="adj2" fmla="val 208435"/>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Box</a:t>
            </a:r>
            <a:endParaRPr kumimoji="1" lang="ja-JP" altLang="en-US" dirty="0"/>
          </a:p>
        </p:txBody>
      </p:sp>
    </p:spTree>
    <p:extLst>
      <p:ext uri="{BB962C8B-B14F-4D97-AF65-F5344CB8AC3E}">
        <p14:creationId xmlns:p14="http://schemas.microsoft.com/office/powerpoint/2010/main" val="982468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10000" y="198784"/>
            <a:ext cx="10571998" cy="1431234"/>
          </a:xfrm>
        </p:spPr>
        <p:txBody>
          <a:bodyPr/>
          <a:lstStyle/>
          <a:p>
            <a:r>
              <a:rPr kumimoji="1" lang="en-US" altLang="ja-JP" sz="4800" dirty="0">
                <a:latin typeface="ＭＳ Ｐゴシック" panose="020B0600070205080204" pitchFamily="50" charset="-128"/>
                <a:ea typeface="ＭＳ Ｐゴシック" panose="020B0600070205080204" pitchFamily="50" charset="-128"/>
              </a:rPr>
              <a:t>My mistake</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2" y="1896035"/>
            <a:ext cx="7800489" cy="4961965"/>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I asked filter casing manufacturer to assemble filter casing by spot welding and sealing.</a:t>
            </a:r>
          </a:p>
          <a:p>
            <a:r>
              <a:rPr lang="en-US" altLang="ja-JP" sz="2400" dirty="0">
                <a:latin typeface="ＭＳ Ｐゴシック" panose="020B0600070205080204" pitchFamily="50" charset="-128"/>
                <a:ea typeface="ＭＳ Ｐゴシック" panose="020B0600070205080204" pitchFamily="50" charset="-128"/>
              </a:rPr>
              <a:t>Filter casing is floor mounted type, so legs are attached.</a:t>
            </a:r>
          </a:p>
          <a:p>
            <a:r>
              <a:rPr lang="en-US" altLang="ja-JP" sz="2400" dirty="0">
                <a:latin typeface="ＭＳ Ｐゴシック" panose="020B0600070205080204" pitchFamily="50" charset="-128"/>
                <a:ea typeface="ＭＳ Ｐゴシック" panose="020B0600070205080204" pitchFamily="50" charset="-128"/>
              </a:rPr>
              <a:t>Finally, I tested air-tightness of filter casing by shown as right, and air leakage occurred from somewhere. </a:t>
            </a:r>
          </a:p>
          <a:p>
            <a:r>
              <a:rPr lang="en-US" altLang="ja-JP" sz="2400" dirty="0">
                <a:latin typeface="ＭＳ Ｐゴシック" panose="020B0600070205080204" pitchFamily="50" charset="-128"/>
                <a:ea typeface="ＭＳ Ｐゴシック" panose="020B0600070205080204" pitchFamily="50" charset="-128"/>
              </a:rPr>
              <a:t>At first, I checked around access door, but I could not find air leakage point. At last, I checked whole box by using bubble spray, and I found pin hole in sealing. </a:t>
            </a:r>
          </a:p>
          <a:p>
            <a:r>
              <a:rPr lang="en-US" altLang="ja-JP" sz="2400" dirty="0">
                <a:latin typeface="ＭＳ Ｐゴシック" panose="020B0600070205080204" pitchFamily="50" charset="-128"/>
                <a:ea typeface="ＭＳ Ｐゴシック" panose="020B0600070205080204" pitchFamily="50" charset="-128"/>
              </a:rPr>
              <a:t>Manufacturer connected box and legs by bolt, but sealing around bolt was not enough.</a:t>
            </a:r>
          </a:p>
          <a:p>
            <a:r>
              <a:rPr lang="en-US" altLang="ja-JP" sz="2400" dirty="0">
                <a:latin typeface="ＭＳ Ｐゴシック" panose="020B0600070205080204" pitchFamily="50" charset="-128"/>
                <a:ea typeface="ＭＳ Ｐゴシック" panose="020B0600070205080204" pitchFamily="50" charset="-128"/>
              </a:rPr>
              <a:t>How can you improve this problem?</a:t>
            </a:r>
          </a:p>
        </p:txBody>
      </p:sp>
      <p:sp>
        <p:nvSpPr>
          <p:cNvPr id="32" name="正方形/長方形 31">
            <a:extLst>
              <a:ext uri="{FF2B5EF4-FFF2-40B4-BE49-F238E27FC236}">
                <a16:creationId xmlns:a16="http://schemas.microsoft.com/office/drawing/2014/main" id="{5E6BD006-41CF-4CB5-9EAE-6E18BDC36D35}"/>
              </a:ext>
            </a:extLst>
          </p:cNvPr>
          <p:cNvSpPr/>
          <p:nvPr/>
        </p:nvSpPr>
        <p:spPr>
          <a:xfrm>
            <a:off x="8879740" y="3725615"/>
            <a:ext cx="2880000" cy="2016000"/>
          </a:xfrm>
          <a:prstGeom prst="rect">
            <a:avLst/>
          </a:prstGeom>
          <a:solidFill>
            <a:schemeClr val="accent4">
              <a:lumMod val="20000"/>
              <a:lumOff val="8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5" name="正方形/長方形 34">
            <a:extLst>
              <a:ext uri="{FF2B5EF4-FFF2-40B4-BE49-F238E27FC236}">
                <a16:creationId xmlns:a16="http://schemas.microsoft.com/office/drawing/2014/main" id="{2308D928-2428-4FC3-8DF4-6A31772B0E53}"/>
              </a:ext>
            </a:extLst>
          </p:cNvPr>
          <p:cNvSpPr/>
          <p:nvPr/>
        </p:nvSpPr>
        <p:spPr>
          <a:xfrm>
            <a:off x="9777629" y="3428999"/>
            <a:ext cx="1047223" cy="296615"/>
          </a:xfrm>
          <a:prstGeom prst="rect">
            <a:avLst/>
          </a:prstGeom>
          <a:solidFill>
            <a:schemeClr val="accent4">
              <a:lumMod val="20000"/>
              <a:lumOff val="8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36" name="正方形/長方形 35">
            <a:extLst>
              <a:ext uri="{FF2B5EF4-FFF2-40B4-BE49-F238E27FC236}">
                <a16:creationId xmlns:a16="http://schemas.microsoft.com/office/drawing/2014/main" id="{60F5E7E8-ECA2-4AF6-89C9-9BC08E3AC27A}"/>
              </a:ext>
            </a:extLst>
          </p:cNvPr>
          <p:cNvSpPr/>
          <p:nvPr/>
        </p:nvSpPr>
        <p:spPr>
          <a:xfrm>
            <a:off x="9777629" y="5741615"/>
            <a:ext cx="1047223" cy="296615"/>
          </a:xfrm>
          <a:prstGeom prst="rect">
            <a:avLst/>
          </a:prstGeom>
          <a:solidFill>
            <a:schemeClr val="accent4">
              <a:lumMod val="20000"/>
              <a:lumOff val="8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47" name="正方形/長方形 46">
            <a:extLst>
              <a:ext uri="{FF2B5EF4-FFF2-40B4-BE49-F238E27FC236}">
                <a16:creationId xmlns:a16="http://schemas.microsoft.com/office/drawing/2014/main" id="{599F3C99-7BB8-4B92-8B09-AB0DD7FA33AF}"/>
              </a:ext>
            </a:extLst>
          </p:cNvPr>
          <p:cNvSpPr/>
          <p:nvPr/>
        </p:nvSpPr>
        <p:spPr>
          <a:xfrm>
            <a:off x="9668433" y="6038229"/>
            <a:ext cx="1296000" cy="72000"/>
          </a:xfrm>
          <a:prstGeom prst="rect">
            <a:avLst/>
          </a:prstGeom>
          <a:solidFill>
            <a:schemeClr val="accent4">
              <a:lumMod val="20000"/>
              <a:lumOff val="8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48" name="正方形/長方形 47">
            <a:extLst>
              <a:ext uri="{FF2B5EF4-FFF2-40B4-BE49-F238E27FC236}">
                <a16:creationId xmlns:a16="http://schemas.microsoft.com/office/drawing/2014/main" id="{D51FABB9-5172-4DCA-94F8-20E0F7BC7061}"/>
              </a:ext>
            </a:extLst>
          </p:cNvPr>
          <p:cNvSpPr/>
          <p:nvPr/>
        </p:nvSpPr>
        <p:spPr>
          <a:xfrm>
            <a:off x="9668433" y="6357396"/>
            <a:ext cx="1296000" cy="72000"/>
          </a:xfrm>
          <a:prstGeom prst="rect">
            <a:avLst/>
          </a:prstGeom>
          <a:solidFill>
            <a:schemeClr val="accent4">
              <a:lumMod val="20000"/>
              <a:lumOff val="8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49" name="正方形/長方形 48">
            <a:extLst>
              <a:ext uri="{FF2B5EF4-FFF2-40B4-BE49-F238E27FC236}">
                <a16:creationId xmlns:a16="http://schemas.microsoft.com/office/drawing/2014/main" id="{833093B7-44B8-4BA1-B089-197300EB43BC}"/>
              </a:ext>
            </a:extLst>
          </p:cNvPr>
          <p:cNvSpPr/>
          <p:nvPr/>
        </p:nvSpPr>
        <p:spPr>
          <a:xfrm>
            <a:off x="9792821" y="6124599"/>
            <a:ext cx="1047223" cy="216000"/>
          </a:xfrm>
          <a:prstGeom prst="rect">
            <a:avLst/>
          </a:prstGeom>
          <a:solidFill>
            <a:schemeClr val="accent4">
              <a:lumMod val="20000"/>
              <a:lumOff val="8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50" name="正方形/長方形 49">
            <a:extLst>
              <a:ext uri="{FF2B5EF4-FFF2-40B4-BE49-F238E27FC236}">
                <a16:creationId xmlns:a16="http://schemas.microsoft.com/office/drawing/2014/main" id="{C25715BD-0F44-460E-8A46-C09565B03F0C}"/>
              </a:ext>
            </a:extLst>
          </p:cNvPr>
          <p:cNvSpPr/>
          <p:nvPr/>
        </p:nvSpPr>
        <p:spPr>
          <a:xfrm>
            <a:off x="9653241" y="3039200"/>
            <a:ext cx="1296000" cy="72000"/>
          </a:xfrm>
          <a:prstGeom prst="rect">
            <a:avLst/>
          </a:prstGeom>
          <a:solidFill>
            <a:schemeClr val="accent4">
              <a:lumMod val="20000"/>
              <a:lumOff val="8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51" name="正方形/長方形 50">
            <a:extLst>
              <a:ext uri="{FF2B5EF4-FFF2-40B4-BE49-F238E27FC236}">
                <a16:creationId xmlns:a16="http://schemas.microsoft.com/office/drawing/2014/main" id="{FD77EE44-74A0-43A4-BB8B-8CA6E4B494E2}"/>
              </a:ext>
            </a:extLst>
          </p:cNvPr>
          <p:cNvSpPr/>
          <p:nvPr/>
        </p:nvSpPr>
        <p:spPr>
          <a:xfrm>
            <a:off x="9653241" y="3344920"/>
            <a:ext cx="1296000" cy="72000"/>
          </a:xfrm>
          <a:prstGeom prst="rect">
            <a:avLst/>
          </a:prstGeom>
          <a:solidFill>
            <a:schemeClr val="accent4">
              <a:lumMod val="20000"/>
              <a:lumOff val="8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52" name="正方形/長方形 51">
            <a:extLst>
              <a:ext uri="{FF2B5EF4-FFF2-40B4-BE49-F238E27FC236}">
                <a16:creationId xmlns:a16="http://schemas.microsoft.com/office/drawing/2014/main" id="{E791066A-BC75-4CB7-8835-9A4B70463102}"/>
              </a:ext>
            </a:extLst>
          </p:cNvPr>
          <p:cNvSpPr/>
          <p:nvPr/>
        </p:nvSpPr>
        <p:spPr>
          <a:xfrm>
            <a:off x="9777629" y="3125570"/>
            <a:ext cx="1047223" cy="216000"/>
          </a:xfrm>
          <a:prstGeom prst="rect">
            <a:avLst/>
          </a:prstGeom>
          <a:solidFill>
            <a:schemeClr val="accent4">
              <a:lumMod val="20000"/>
              <a:lumOff val="8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42" name="吹き出し: 四角形 41">
            <a:extLst>
              <a:ext uri="{FF2B5EF4-FFF2-40B4-BE49-F238E27FC236}">
                <a16:creationId xmlns:a16="http://schemas.microsoft.com/office/drawing/2014/main" id="{08D3FDF5-0C4C-4A02-BA61-63D9DC0BF044}"/>
              </a:ext>
            </a:extLst>
          </p:cNvPr>
          <p:cNvSpPr/>
          <p:nvPr/>
        </p:nvSpPr>
        <p:spPr>
          <a:xfrm>
            <a:off x="10161271" y="3910021"/>
            <a:ext cx="1303719" cy="486707"/>
          </a:xfrm>
          <a:prstGeom prst="wedgeRectCallout">
            <a:avLst>
              <a:gd name="adj1" fmla="val -39264"/>
              <a:gd name="adj2" fmla="val -205994"/>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Butterfly</a:t>
            </a:r>
          </a:p>
          <a:p>
            <a:pPr algn="ctr"/>
            <a:r>
              <a:rPr kumimoji="1" lang="en-US" altLang="ja-JP" dirty="0"/>
              <a:t>Valve</a:t>
            </a:r>
            <a:endParaRPr kumimoji="1" lang="ja-JP" altLang="en-US" dirty="0"/>
          </a:p>
        </p:txBody>
      </p:sp>
      <p:sp>
        <p:nvSpPr>
          <p:cNvPr id="55" name="正方形/長方形 54">
            <a:extLst>
              <a:ext uri="{FF2B5EF4-FFF2-40B4-BE49-F238E27FC236}">
                <a16:creationId xmlns:a16="http://schemas.microsoft.com/office/drawing/2014/main" id="{BB77C216-EE5F-4C00-A6FC-0470F1C64EDC}"/>
              </a:ext>
            </a:extLst>
          </p:cNvPr>
          <p:cNvSpPr/>
          <p:nvPr/>
        </p:nvSpPr>
        <p:spPr>
          <a:xfrm>
            <a:off x="9091551" y="2605953"/>
            <a:ext cx="108000" cy="1116000"/>
          </a:xfrm>
          <a:prstGeom prst="rect">
            <a:avLst/>
          </a:prstGeom>
          <a:solidFill>
            <a:schemeClr val="accent4">
              <a:lumMod val="20000"/>
              <a:lumOff val="8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56" name="正方形/長方形 55">
            <a:extLst>
              <a:ext uri="{FF2B5EF4-FFF2-40B4-BE49-F238E27FC236}">
                <a16:creationId xmlns:a16="http://schemas.microsoft.com/office/drawing/2014/main" id="{DB4B5B4F-B54A-4386-AE12-063D0197C255}"/>
              </a:ext>
            </a:extLst>
          </p:cNvPr>
          <p:cNvSpPr/>
          <p:nvPr/>
        </p:nvSpPr>
        <p:spPr>
          <a:xfrm>
            <a:off x="8659937" y="2317656"/>
            <a:ext cx="108000" cy="360000"/>
          </a:xfrm>
          <a:prstGeom prst="rect">
            <a:avLst/>
          </a:prstGeom>
          <a:solidFill>
            <a:schemeClr val="accent4">
              <a:lumMod val="20000"/>
              <a:lumOff val="8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57" name="正方形/長方形 56">
            <a:extLst>
              <a:ext uri="{FF2B5EF4-FFF2-40B4-BE49-F238E27FC236}">
                <a16:creationId xmlns:a16="http://schemas.microsoft.com/office/drawing/2014/main" id="{B1DF9017-03FB-4E7B-9377-40012237BBB9}"/>
              </a:ext>
            </a:extLst>
          </p:cNvPr>
          <p:cNvSpPr/>
          <p:nvPr/>
        </p:nvSpPr>
        <p:spPr>
          <a:xfrm>
            <a:off x="8663203" y="2689750"/>
            <a:ext cx="108000" cy="540000"/>
          </a:xfrm>
          <a:prstGeom prst="rect">
            <a:avLst/>
          </a:prstGeom>
          <a:solidFill>
            <a:schemeClr val="accent1"/>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58" name="正方形/長方形 57">
            <a:extLst>
              <a:ext uri="{FF2B5EF4-FFF2-40B4-BE49-F238E27FC236}">
                <a16:creationId xmlns:a16="http://schemas.microsoft.com/office/drawing/2014/main" id="{3F9992F0-52B6-4FD5-9BEA-C53239D03B05}"/>
              </a:ext>
            </a:extLst>
          </p:cNvPr>
          <p:cNvSpPr/>
          <p:nvPr/>
        </p:nvSpPr>
        <p:spPr>
          <a:xfrm>
            <a:off x="8884706" y="2976902"/>
            <a:ext cx="108000" cy="252000"/>
          </a:xfrm>
          <a:prstGeom prst="rect">
            <a:avLst/>
          </a:prstGeom>
          <a:solidFill>
            <a:schemeClr val="accent1"/>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59" name="正方形/長方形 58">
            <a:extLst>
              <a:ext uri="{FF2B5EF4-FFF2-40B4-BE49-F238E27FC236}">
                <a16:creationId xmlns:a16="http://schemas.microsoft.com/office/drawing/2014/main" id="{D3296EF7-802F-4591-84A3-0BD7DF14AEF1}"/>
              </a:ext>
            </a:extLst>
          </p:cNvPr>
          <p:cNvSpPr/>
          <p:nvPr/>
        </p:nvSpPr>
        <p:spPr>
          <a:xfrm>
            <a:off x="8879196" y="2605953"/>
            <a:ext cx="108000" cy="360000"/>
          </a:xfrm>
          <a:prstGeom prst="rect">
            <a:avLst/>
          </a:prstGeom>
          <a:solidFill>
            <a:schemeClr val="accent4">
              <a:lumMod val="20000"/>
              <a:lumOff val="8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60" name="正方形/長方形 59">
            <a:extLst>
              <a:ext uri="{FF2B5EF4-FFF2-40B4-BE49-F238E27FC236}">
                <a16:creationId xmlns:a16="http://schemas.microsoft.com/office/drawing/2014/main" id="{9AD19946-1960-4173-8D40-49B0808A8F95}"/>
              </a:ext>
            </a:extLst>
          </p:cNvPr>
          <p:cNvSpPr/>
          <p:nvPr/>
        </p:nvSpPr>
        <p:spPr>
          <a:xfrm>
            <a:off x="8661641" y="3241347"/>
            <a:ext cx="324000" cy="108000"/>
          </a:xfrm>
          <a:prstGeom prst="rect">
            <a:avLst/>
          </a:prstGeom>
          <a:solidFill>
            <a:schemeClr val="accent1"/>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61" name="正方形/長方形 60">
            <a:extLst>
              <a:ext uri="{FF2B5EF4-FFF2-40B4-BE49-F238E27FC236}">
                <a16:creationId xmlns:a16="http://schemas.microsoft.com/office/drawing/2014/main" id="{9DA52F31-CC21-4D70-9A10-47D9EBE71FC1}"/>
              </a:ext>
            </a:extLst>
          </p:cNvPr>
          <p:cNvSpPr/>
          <p:nvPr/>
        </p:nvSpPr>
        <p:spPr>
          <a:xfrm>
            <a:off x="8880297" y="2505854"/>
            <a:ext cx="324000" cy="108000"/>
          </a:xfrm>
          <a:prstGeom prst="rect">
            <a:avLst/>
          </a:prstGeom>
          <a:solidFill>
            <a:schemeClr val="accent4">
              <a:lumMod val="20000"/>
              <a:lumOff val="8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62" name="吹き出し: 四角形 61">
            <a:extLst>
              <a:ext uri="{FF2B5EF4-FFF2-40B4-BE49-F238E27FC236}">
                <a16:creationId xmlns:a16="http://schemas.microsoft.com/office/drawing/2014/main" id="{5D11438B-681E-4AD8-9411-57291CBCD75B}"/>
              </a:ext>
            </a:extLst>
          </p:cNvPr>
          <p:cNvSpPr/>
          <p:nvPr/>
        </p:nvSpPr>
        <p:spPr>
          <a:xfrm>
            <a:off x="10144489" y="5047554"/>
            <a:ext cx="1303719" cy="486707"/>
          </a:xfrm>
          <a:prstGeom prst="wedgeRectCallout">
            <a:avLst>
              <a:gd name="adj1" fmla="val -43390"/>
              <a:gd name="adj2" fmla="val 216724"/>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Butterfly</a:t>
            </a:r>
          </a:p>
          <a:p>
            <a:pPr algn="ctr"/>
            <a:r>
              <a:rPr kumimoji="1" lang="en-US" altLang="ja-JP" dirty="0"/>
              <a:t>Valve</a:t>
            </a:r>
            <a:endParaRPr kumimoji="1" lang="ja-JP" altLang="en-US" dirty="0"/>
          </a:p>
        </p:txBody>
      </p:sp>
      <p:sp>
        <p:nvSpPr>
          <p:cNvPr id="63" name="吹き出し: 四角形 62">
            <a:extLst>
              <a:ext uri="{FF2B5EF4-FFF2-40B4-BE49-F238E27FC236}">
                <a16:creationId xmlns:a16="http://schemas.microsoft.com/office/drawing/2014/main" id="{5E4141B9-F40F-4958-8310-528114AE4A4F}"/>
              </a:ext>
            </a:extLst>
          </p:cNvPr>
          <p:cNvSpPr/>
          <p:nvPr/>
        </p:nvSpPr>
        <p:spPr>
          <a:xfrm>
            <a:off x="9415519" y="2281974"/>
            <a:ext cx="1303719" cy="486707"/>
          </a:xfrm>
          <a:prstGeom prst="wedgeRectCallout">
            <a:avLst>
              <a:gd name="adj1" fmla="val -84647"/>
              <a:gd name="adj2" fmla="val 136601"/>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Water</a:t>
            </a:r>
            <a:endParaRPr kumimoji="1" lang="ja-JP" altLang="en-US" dirty="0"/>
          </a:p>
        </p:txBody>
      </p:sp>
      <p:sp>
        <p:nvSpPr>
          <p:cNvPr id="64" name="正方形/長方形 63">
            <a:extLst>
              <a:ext uri="{FF2B5EF4-FFF2-40B4-BE49-F238E27FC236}">
                <a16:creationId xmlns:a16="http://schemas.microsoft.com/office/drawing/2014/main" id="{BD654EAF-E3BC-4354-A180-93BC4FDE3000}"/>
              </a:ext>
            </a:extLst>
          </p:cNvPr>
          <p:cNvSpPr/>
          <p:nvPr/>
        </p:nvSpPr>
        <p:spPr>
          <a:xfrm>
            <a:off x="9060287" y="3453784"/>
            <a:ext cx="180000" cy="180000"/>
          </a:xfrm>
          <a:prstGeom prst="rect">
            <a:avLst/>
          </a:prstGeom>
          <a:solidFill>
            <a:schemeClr val="accent4">
              <a:lumMod val="20000"/>
              <a:lumOff val="8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65" name="正方形/長方形 64">
            <a:extLst>
              <a:ext uri="{FF2B5EF4-FFF2-40B4-BE49-F238E27FC236}">
                <a16:creationId xmlns:a16="http://schemas.microsoft.com/office/drawing/2014/main" id="{817D569B-6F8E-438B-9499-666FDFF4A2BB}"/>
              </a:ext>
            </a:extLst>
          </p:cNvPr>
          <p:cNvSpPr/>
          <p:nvPr/>
        </p:nvSpPr>
        <p:spPr>
          <a:xfrm>
            <a:off x="8875583" y="3519597"/>
            <a:ext cx="180000" cy="36000"/>
          </a:xfrm>
          <a:prstGeom prst="rect">
            <a:avLst/>
          </a:prstGeom>
          <a:solidFill>
            <a:schemeClr val="accent4">
              <a:lumMod val="20000"/>
              <a:lumOff val="8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66" name="正方形/長方形 65">
            <a:extLst>
              <a:ext uri="{FF2B5EF4-FFF2-40B4-BE49-F238E27FC236}">
                <a16:creationId xmlns:a16="http://schemas.microsoft.com/office/drawing/2014/main" id="{4843F038-A8EA-4B23-AFCF-A818BDF5D96F}"/>
              </a:ext>
            </a:extLst>
          </p:cNvPr>
          <p:cNvSpPr/>
          <p:nvPr/>
        </p:nvSpPr>
        <p:spPr>
          <a:xfrm>
            <a:off x="8852837" y="3425493"/>
            <a:ext cx="36000" cy="216000"/>
          </a:xfrm>
          <a:prstGeom prst="rect">
            <a:avLst/>
          </a:prstGeom>
          <a:solidFill>
            <a:schemeClr val="accent4">
              <a:lumMod val="20000"/>
              <a:lumOff val="80000"/>
            </a:schemeClr>
          </a:solidFill>
          <a:ln>
            <a:solidFill>
              <a:schemeClr val="tx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67" name="吹き出し: 四角形 66">
            <a:extLst>
              <a:ext uri="{FF2B5EF4-FFF2-40B4-BE49-F238E27FC236}">
                <a16:creationId xmlns:a16="http://schemas.microsoft.com/office/drawing/2014/main" id="{6B991E9F-DFE4-4AD2-8323-DF9569BC5F2C}"/>
              </a:ext>
            </a:extLst>
          </p:cNvPr>
          <p:cNvSpPr/>
          <p:nvPr/>
        </p:nvSpPr>
        <p:spPr>
          <a:xfrm>
            <a:off x="8767937" y="4130500"/>
            <a:ext cx="1303719" cy="486707"/>
          </a:xfrm>
          <a:prstGeom prst="wedgeRectCallout">
            <a:avLst>
              <a:gd name="adj1" fmla="val -31209"/>
              <a:gd name="adj2" fmla="val -149684"/>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Valve</a:t>
            </a:r>
            <a:endParaRPr kumimoji="1" lang="ja-JP" altLang="en-US" dirty="0"/>
          </a:p>
        </p:txBody>
      </p:sp>
    </p:spTree>
    <p:extLst>
      <p:ext uri="{BB962C8B-B14F-4D97-AF65-F5344CB8AC3E}">
        <p14:creationId xmlns:p14="http://schemas.microsoft.com/office/powerpoint/2010/main" val="4084710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a:xfrm>
            <a:off x="810000" y="447187"/>
            <a:ext cx="10571998" cy="1415597"/>
          </a:xfrm>
        </p:spPr>
        <p:txBody>
          <a:bodyPr/>
          <a:lstStyle/>
          <a:p>
            <a:r>
              <a:rPr kumimoji="1" lang="en-US" altLang="ja-JP" dirty="0">
                <a:latin typeface="ＭＳ Ｐゴシック" panose="020B0600070205080204" pitchFamily="50" charset="-128"/>
                <a:ea typeface="ＭＳ Ｐゴシック" panose="020B0600070205080204" pitchFamily="50" charset="-128"/>
              </a:rPr>
              <a:t>Air-tightness in sanitary </a:t>
            </a:r>
            <a:r>
              <a:rPr lang="en-US" altLang="ja-JP" sz="4000" dirty="0">
                <a:latin typeface="ＭＳ Ｐゴシック" panose="020B0600070205080204" pitchFamily="50" charset="-128"/>
                <a:ea typeface="ＭＳ Ｐゴシック" panose="020B0600070205080204" pitchFamily="50" charset="-128"/>
              </a:rPr>
              <a:t>(supply and drainage water) </a:t>
            </a:r>
            <a:r>
              <a:rPr kumimoji="1" lang="en-US" altLang="ja-JP" dirty="0">
                <a:latin typeface="ＭＳ Ｐゴシック" panose="020B0600070205080204" pitchFamily="50" charset="-128"/>
                <a:ea typeface="ＭＳ Ｐゴシック" panose="020B0600070205080204" pitchFamily="50" charset="-128"/>
              </a:rPr>
              <a:t> system</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2" y="1886858"/>
            <a:ext cx="6940757" cy="4971141"/>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Sanitary system has many components as well as air conditioning system, such as hand wash, shower, tank, pump, piping, trap, valve, filter and filter casing, water heater and others.</a:t>
            </a:r>
          </a:p>
          <a:p>
            <a:r>
              <a:rPr lang="en-US" altLang="ja-JP" sz="2400" dirty="0">
                <a:latin typeface="ＭＳ Ｐゴシック" panose="020B0600070205080204" pitchFamily="50" charset="-128"/>
                <a:ea typeface="ＭＳ Ｐゴシック" panose="020B0600070205080204" pitchFamily="50" charset="-128"/>
              </a:rPr>
              <a:t>Some components contact with dirty air, so they need air-tightness. For example, drainage piping. </a:t>
            </a:r>
          </a:p>
        </p:txBody>
      </p:sp>
      <p:sp>
        <p:nvSpPr>
          <p:cNvPr id="16" name="正方形/長方形 15">
            <a:extLst>
              <a:ext uri="{FF2B5EF4-FFF2-40B4-BE49-F238E27FC236}">
                <a16:creationId xmlns:a16="http://schemas.microsoft.com/office/drawing/2014/main" id="{76AC7CA9-928C-45BC-996A-B8420BB176BB}"/>
              </a:ext>
            </a:extLst>
          </p:cNvPr>
          <p:cNvSpPr/>
          <p:nvPr/>
        </p:nvSpPr>
        <p:spPr>
          <a:xfrm>
            <a:off x="9054551" y="2364057"/>
            <a:ext cx="2902226" cy="1986806"/>
          </a:xfrm>
          <a:prstGeom prst="rect">
            <a:avLst/>
          </a:prstGeom>
          <a:solidFill>
            <a:schemeClr val="accent4">
              <a:lumMod val="60000"/>
              <a:lumOff val="40000"/>
            </a:schemeClr>
          </a:solidFill>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7" name="正方形/長方形 16">
            <a:extLst>
              <a:ext uri="{FF2B5EF4-FFF2-40B4-BE49-F238E27FC236}">
                <a16:creationId xmlns:a16="http://schemas.microsoft.com/office/drawing/2014/main" id="{0EE737BE-D587-47B5-B7E4-46C6C413CAE9}"/>
              </a:ext>
            </a:extLst>
          </p:cNvPr>
          <p:cNvSpPr/>
          <p:nvPr/>
        </p:nvSpPr>
        <p:spPr>
          <a:xfrm>
            <a:off x="10609330" y="3116313"/>
            <a:ext cx="792407" cy="900953"/>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BSC</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EB70FE6-8AA2-44A0-8435-92D94586CBC3}"/>
              </a:ext>
            </a:extLst>
          </p:cNvPr>
          <p:cNvSpPr/>
          <p:nvPr/>
        </p:nvSpPr>
        <p:spPr>
          <a:xfrm>
            <a:off x="10609330" y="4017266"/>
            <a:ext cx="108000" cy="288000"/>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1E72D33B-E897-4EDA-B362-1DEFBD444026}"/>
              </a:ext>
            </a:extLst>
          </p:cNvPr>
          <p:cNvSpPr/>
          <p:nvPr/>
        </p:nvSpPr>
        <p:spPr>
          <a:xfrm>
            <a:off x="11299610" y="4021749"/>
            <a:ext cx="108000" cy="288000"/>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B878148F-684A-46CD-8E25-F60EB7E5A3E1}"/>
              </a:ext>
            </a:extLst>
          </p:cNvPr>
          <p:cNvSpPr/>
          <p:nvPr/>
        </p:nvSpPr>
        <p:spPr>
          <a:xfrm>
            <a:off x="7851920" y="2364057"/>
            <a:ext cx="1181663" cy="1995769"/>
          </a:xfrm>
          <a:prstGeom prst="rect">
            <a:avLst/>
          </a:prstGeom>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 name="テキスト ボックス 20">
            <a:extLst>
              <a:ext uri="{FF2B5EF4-FFF2-40B4-BE49-F238E27FC236}">
                <a16:creationId xmlns:a16="http://schemas.microsoft.com/office/drawing/2014/main" id="{14AA3D59-139B-4093-AD70-197F4A6EA3DA}"/>
              </a:ext>
            </a:extLst>
          </p:cNvPr>
          <p:cNvSpPr txBox="1"/>
          <p:nvPr/>
        </p:nvSpPr>
        <p:spPr>
          <a:xfrm>
            <a:off x="9533853" y="2716052"/>
            <a:ext cx="939210" cy="707886"/>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Lab</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solidFill>
                  <a:prstClr val="black"/>
                </a:solidFill>
                <a:latin typeface="ＭＳ Ｐゴシック" panose="020B0600070205080204" pitchFamily="50" charset="-128"/>
                <a:ea typeface="ＭＳ Ｐゴシック" panose="020B0600070205080204" pitchFamily="50" charset="-128"/>
              </a:rPr>
              <a:t>room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502A0974-94EF-47F3-85AB-DE33AA1E17FA}"/>
              </a:ext>
            </a:extLst>
          </p:cNvPr>
          <p:cNvSpPr txBox="1"/>
          <p:nvPr/>
        </p:nvSpPr>
        <p:spPr>
          <a:xfrm>
            <a:off x="7966983" y="2716052"/>
            <a:ext cx="939210" cy="707886"/>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Ante r</a:t>
            </a:r>
            <a:r>
              <a:rPr kumimoji="1" lang="en-US" altLang="ja-JP" sz="2400" dirty="0" err="1">
                <a:solidFill>
                  <a:prstClr val="black"/>
                </a:solidFill>
                <a:latin typeface="ＭＳ Ｐゴシック" panose="020B0600070205080204" pitchFamily="50" charset="-128"/>
                <a:ea typeface="ＭＳ Ｐゴシック" panose="020B0600070205080204" pitchFamily="50" charset="-128"/>
              </a:rPr>
              <a:t>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3" name="正方形/長方形 22">
            <a:extLst>
              <a:ext uri="{FF2B5EF4-FFF2-40B4-BE49-F238E27FC236}">
                <a16:creationId xmlns:a16="http://schemas.microsoft.com/office/drawing/2014/main" id="{2E91EFE1-DEBD-4DC7-AEBC-32E9D30ECC7F}"/>
              </a:ext>
            </a:extLst>
          </p:cNvPr>
          <p:cNvSpPr/>
          <p:nvPr/>
        </p:nvSpPr>
        <p:spPr>
          <a:xfrm>
            <a:off x="7796596" y="2954948"/>
            <a:ext cx="133260" cy="1415597"/>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4D85E1AA-08BF-4563-9A9F-0AC3FFCF584E}"/>
              </a:ext>
            </a:extLst>
          </p:cNvPr>
          <p:cNvSpPr/>
          <p:nvPr/>
        </p:nvSpPr>
        <p:spPr>
          <a:xfrm>
            <a:off x="8969877" y="2935266"/>
            <a:ext cx="133260" cy="1415597"/>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FD715840-1B16-4D66-A10B-4E2CF2E5F712}"/>
              </a:ext>
            </a:extLst>
          </p:cNvPr>
          <p:cNvSpPr/>
          <p:nvPr/>
        </p:nvSpPr>
        <p:spPr>
          <a:xfrm>
            <a:off x="8784714" y="3368751"/>
            <a:ext cx="567292" cy="451767"/>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PB</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35BFC61A-06D9-4831-95D8-5DADADF8F252}"/>
              </a:ext>
            </a:extLst>
          </p:cNvPr>
          <p:cNvSpPr/>
          <p:nvPr/>
        </p:nvSpPr>
        <p:spPr>
          <a:xfrm>
            <a:off x="9506312" y="3610828"/>
            <a:ext cx="605876" cy="707886"/>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AC</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7B70FC9D-05AD-4357-8625-8C21ECB26177}"/>
              </a:ext>
            </a:extLst>
          </p:cNvPr>
          <p:cNvSpPr/>
          <p:nvPr/>
        </p:nvSpPr>
        <p:spPr>
          <a:xfrm>
            <a:off x="8048047" y="3630978"/>
            <a:ext cx="667113" cy="451767"/>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HW</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cxnSp>
        <p:nvCxnSpPr>
          <p:cNvPr id="28" name="直線矢印コネクタ 27">
            <a:extLst>
              <a:ext uri="{FF2B5EF4-FFF2-40B4-BE49-F238E27FC236}">
                <a16:creationId xmlns:a16="http://schemas.microsoft.com/office/drawing/2014/main" id="{618FBB8B-7136-4808-8EC0-0A2CBD54203F}"/>
              </a:ext>
            </a:extLst>
          </p:cNvPr>
          <p:cNvCxnSpPr>
            <a:cxnSpLocks/>
          </p:cNvCxnSpPr>
          <p:nvPr/>
        </p:nvCxnSpPr>
        <p:spPr>
          <a:xfrm>
            <a:off x="8396954" y="4100545"/>
            <a:ext cx="0" cy="1389375"/>
          </a:xfrm>
          <a:prstGeom prst="straightConnector1">
            <a:avLst/>
          </a:prstGeom>
          <a:ln w="50800">
            <a:tailEnd type="none"/>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27A76844-CDCE-4D3F-8F4F-46284A5AD382}"/>
              </a:ext>
            </a:extLst>
          </p:cNvPr>
          <p:cNvSpPr txBox="1"/>
          <p:nvPr/>
        </p:nvSpPr>
        <p:spPr>
          <a:xfrm>
            <a:off x="7929856" y="6192713"/>
            <a:ext cx="2506192"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Sanitary system</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0" name="正方形/長方形 29">
            <a:extLst>
              <a:ext uri="{FF2B5EF4-FFF2-40B4-BE49-F238E27FC236}">
                <a16:creationId xmlns:a16="http://schemas.microsoft.com/office/drawing/2014/main" id="{4EC8E7A1-F033-4B7B-A60E-292677803959}"/>
              </a:ext>
            </a:extLst>
          </p:cNvPr>
          <p:cNvSpPr/>
          <p:nvPr/>
        </p:nvSpPr>
        <p:spPr>
          <a:xfrm>
            <a:off x="9941132" y="5264037"/>
            <a:ext cx="903665" cy="451767"/>
          </a:xfrm>
          <a:prstGeom prst="rect">
            <a:avLst/>
          </a:prstGeom>
          <a:solidFill>
            <a:schemeClr val="accent1"/>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WTS</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cxnSp>
        <p:nvCxnSpPr>
          <p:cNvPr id="31" name="直線矢印コネクタ 30">
            <a:extLst>
              <a:ext uri="{FF2B5EF4-FFF2-40B4-BE49-F238E27FC236}">
                <a16:creationId xmlns:a16="http://schemas.microsoft.com/office/drawing/2014/main" id="{02DECEC4-77D3-4795-8965-5FD066193CBC}"/>
              </a:ext>
            </a:extLst>
          </p:cNvPr>
          <p:cNvCxnSpPr>
            <a:cxnSpLocks/>
            <a:endCxn id="26" idx="2"/>
          </p:cNvCxnSpPr>
          <p:nvPr/>
        </p:nvCxnSpPr>
        <p:spPr>
          <a:xfrm flipV="1">
            <a:off x="9809250" y="4318714"/>
            <a:ext cx="0" cy="601630"/>
          </a:xfrm>
          <a:prstGeom prst="straightConnector1">
            <a:avLst/>
          </a:prstGeom>
          <a:ln w="50800">
            <a:tailEnd type="non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6F69EF3B-D9D4-4534-82F1-AF87223EA2DD}"/>
              </a:ext>
            </a:extLst>
          </p:cNvPr>
          <p:cNvCxnSpPr>
            <a:cxnSpLocks/>
            <a:stCxn id="30" idx="3"/>
          </p:cNvCxnSpPr>
          <p:nvPr/>
        </p:nvCxnSpPr>
        <p:spPr>
          <a:xfrm>
            <a:off x="10844797" y="5489921"/>
            <a:ext cx="592981"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5DFE3669-53D4-47AA-B387-622D01897542}"/>
              </a:ext>
            </a:extLst>
          </p:cNvPr>
          <p:cNvCxnSpPr>
            <a:cxnSpLocks/>
            <a:endCxn id="30" idx="1"/>
          </p:cNvCxnSpPr>
          <p:nvPr/>
        </p:nvCxnSpPr>
        <p:spPr>
          <a:xfrm>
            <a:off x="8396954" y="5489921"/>
            <a:ext cx="1544178" cy="0"/>
          </a:xfrm>
          <a:prstGeom prst="straightConnector1">
            <a:avLst/>
          </a:prstGeom>
          <a:ln w="50800">
            <a:tailEnd type="none"/>
          </a:ln>
        </p:spPr>
        <p:style>
          <a:lnRef idx="1">
            <a:schemeClr val="accent1"/>
          </a:lnRef>
          <a:fillRef idx="0">
            <a:schemeClr val="accent1"/>
          </a:fillRef>
          <a:effectRef idx="0">
            <a:schemeClr val="accent1"/>
          </a:effectRef>
          <a:fontRef idx="minor">
            <a:schemeClr val="tx1"/>
          </a:fontRef>
        </p:style>
      </p:cxnSp>
      <p:cxnSp>
        <p:nvCxnSpPr>
          <p:cNvPr id="44" name="直線矢印コネクタ 43">
            <a:extLst>
              <a:ext uri="{FF2B5EF4-FFF2-40B4-BE49-F238E27FC236}">
                <a16:creationId xmlns:a16="http://schemas.microsoft.com/office/drawing/2014/main" id="{EDCF7E55-7373-4D4B-A962-206D7B406E32}"/>
              </a:ext>
            </a:extLst>
          </p:cNvPr>
          <p:cNvCxnSpPr>
            <a:cxnSpLocks/>
          </p:cNvCxnSpPr>
          <p:nvPr/>
        </p:nvCxnSpPr>
        <p:spPr>
          <a:xfrm>
            <a:off x="9837820" y="4931121"/>
            <a:ext cx="1599958"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46" name="吹き出し: 四角形 45">
            <a:extLst>
              <a:ext uri="{FF2B5EF4-FFF2-40B4-BE49-F238E27FC236}">
                <a16:creationId xmlns:a16="http://schemas.microsoft.com/office/drawing/2014/main" id="{33C3B050-3D51-40DE-A62F-8EFDF5A3D5A8}"/>
              </a:ext>
            </a:extLst>
          </p:cNvPr>
          <p:cNvSpPr/>
          <p:nvPr/>
        </p:nvSpPr>
        <p:spPr>
          <a:xfrm>
            <a:off x="10785918" y="6016592"/>
            <a:ext cx="1303719" cy="752351"/>
          </a:xfrm>
          <a:prstGeom prst="wedgeRectCallout">
            <a:avLst>
              <a:gd name="adj1" fmla="val -51084"/>
              <a:gd name="adj2" fmla="val -94117"/>
            </a:avLst>
          </a:prstGeom>
        </p:spPr>
        <p:style>
          <a:lnRef idx="3">
            <a:schemeClr val="lt1"/>
          </a:lnRef>
          <a:fillRef idx="1">
            <a:schemeClr val="accent5"/>
          </a:fillRef>
          <a:effectRef idx="1">
            <a:schemeClr val="accent5"/>
          </a:effectRef>
          <a:fontRef idx="minor">
            <a:schemeClr val="lt1"/>
          </a:fontRef>
        </p:style>
        <p:txBody>
          <a:bodyPr rtlCol="0" anchor="ctr"/>
          <a:lstStyle/>
          <a:p>
            <a:pPr algn="ctr">
              <a:lnSpc>
                <a:spcPts val="1800"/>
              </a:lnSpc>
            </a:pPr>
            <a:r>
              <a:rPr kumimoji="1" lang="en-US" altLang="ja-JP" dirty="0"/>
              <a:t>Water treatment system</a:t>
            </a:r>
            <a:endParaRPr kumimoji="1" lang="ja-JP" altLang="en-US" dirty="0"/>
          </a:p>
        </p:txBody>
      </p:sp>
    </p:spTree>
    <p:extLst>
      <p:ext uri="{BB962C8B-B14F-4D97-AF65-F5344CB8AC3E}">
        <p14:creationId xmlns:p14="http://schemas.microsoft.com/office/powerpoint/2010/main" val="2648685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3">
            <a:extLst>
              <a:ext uri="{FF2B5EF4-FFF2-40B4-BE49-F238E27FC236}">
                <a16:creationId xmlns:a16="http://schemas.microsoft.com/office/drawing/2014/main" id="{BBD83CD8-FD3C-4E96-B28F-B51BB2E78A85}"/>
              </a:ext>
            </a:extLst>
          </p:cNvPr>
          <p:cNvSpPr/>
          <p:nvPr/>
        </p:nvSpPr>
        <p:spPr>
          <a:xfrm>
            <a:off x="9855192" y="4217360"/>
            <a:ext cx="1260000" cy="1260000"/>
          </a:xfrm>
          <a:prstGeom prst="ellipse">
            <a:avLst/>
          </a:prstGeom>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10000" y="198784"/>
            <a:ext cx="10571998" cy="1431234"/>
          </a:xfrm>
        </p:spPr>
        <p:txBody>
          <a:bodyPr/>
          <a:lstStyle/>
          <a:p>
            <a:r>
              <a:rPr kumimoji="1" lang="en-US" altLang="ja-JP" sz="4800" dirty="0">
                <a:latin typeface="ＭＳ Ｐゴシック" panose="020B0600070205080204" pitchFamily="50" charset="-128"/>
                <a:ea typeface="ＭＳ Ｐゴシック" panose="020B0600070205080204" pitchFamily="50" charset="-128"/>
              </a:rPr>
              <a:t>Air-tightness of drainage piping</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5" name="楕円 4">
            <a:extLst>
              <a:ext uri="{FF2B5EF4-FFF2-40B4-BE49-F238E27FC236}">
                <a16:creationId xmlns:a16="http://schemas.microsoft.com/office/drawing/2014/main" id="{47BFC84E-C4A2-41DA-A631-5BB5F5FC4FCA}"/>
              </a:ext>
            </a:extLst>
          </p:cNvPr>
          <p:cNvSpPr/>
          <p:nvPr/>
        </p:nvSpPr>
        <p:spPr>
          <a:xfrm>
            <a:off x="10215192" y="4585988"/>
            <a:ext cx="540000" cy="540000"/>
          </a:xfrm>
          <a:prstGeom prst="ellipse">
            <a:avLst/>
          </a:prstGeom>
          <a:solidFill>
            <a:schemeClr val="bg1"/>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2" y="1896035"/>
            <a:ext cx="8972594" cy="4961965"/>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Drainage piping has trap in order to isolate room air from inside air of piping.</a:t>
            </a:r>
          </a:p>
          <a:p>
            <a:r>
              <a:rPr lang="en-US" altLang="ja-JP" sz="2400" dirty="0">
                <a:latin typeface="ＭＳ Ｐゴシック" panose="020B0600070205080204" pitchFamily="50" charset="-128"/>
                <a:ea typeface="ＭＳ Ｐゴシック" panose="020B0600070205080204" pitchFamily="50" charset="-128"/>
              </a:rPr>
              <a:t>Normally trap is water seal type, and water seal depth is 50mm. Its pressure is equivalent to 500Pa. So, water seal cannot be broken by room pressure difference. </a:t>
            </a:r>
          </a:p>
          <a:p>
            <a:r>
              <a:rPr lang="en-US" altLang="ja-JP" sz="2400" dirty="0">
                <a:latin typeface="ＭＳ Ｐゴシック" panose="020B0600070205080204" pitchFamily="50" charset="-128"/>
                <a:ea typeface="ＭＳ Ｐゴシック" panose="020B0600070205080204" pitchFamily="50" charset="-128"/>
              </a:rPr>
              <a:t>But sometimes water seal is broken. Reason is water evaporation, syphon function, pressure by autoclave exhaust steam and others. </a:t>
            </a:r>
          </a:p>
          <a:p>
            <a:r>
              <a:rPr lang="en-US" altLang="ja-JP" sz="2400" dirty="0">
                <a:latin typeface="ＭＳ Ｐゴシック" panose="020B0600070205080204" pitchFamily="50" charset="-128"/>
                <a:ea typeface="ＭＳ Ｐゴシック" panose="020B0600070205080204" pitchFamily="50" charset="-128"/>
              </a:rPr>
              <a:t>It is said SARS spreaded in Hong Kong at Mar. 2003 was occurred by water trap broken.</a:t>
            </a:r>
          </a:p>
        </p:txBody>
      </p:sp>
      <p:sp>
        <p:nvSpPr>
          <p:cNvPr id="6" name="正方形/長方形 5">
            <a:extLst>
              <a:ext uri="{FF2B5EF4-FFF2-40B4-BE49-F238E27FC236}">
                <a16:creationId xmlns:a16="http://schemas.microsoft.com/office/drawing/2014/main" id="{0DC5FF06-3F68-4AD2-A74C-2037C70E02EA}"/>
              </a:ext>
            </a:extLst>
          </p:cNvPr>
          <p:cNvSpPr/>
          <p:nvPr/>
        </p:nvSpPr>
        <p:spPr>
          <a:xfrm>
            <a:off x="9855192" y="3135088"/>
            <a:ext cx="360000" cy="172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33834658-C48B-48A5-A8CB-41020B869414}"/>
              </a:ext>
            </a:extLst>
          </p:cNvPr>
          <p:cNvSpPr/>
          <p:nvPr/>
        </p:nvSpPr>
        <p:spPr>
          <a:xfrm>
            <a:off x="10755192" y="3473872"/>
            <a:ext cx="1260000" cy="1260000"/>
          </a:xfrm>
          <a:prstGeom prst="ellipse">
            <a:avLst/>
          </a:prstGeom>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84893F5E-A1E0-414C-9352-B662AA18F6B2}"/>
              </a:ext>
            </a:extLst>
          </p:cNvPr>
          <p:cNvSpPr/>
          <p:nvPr/>
        </p:nvSpPr>
        <p:spPr>
          <a:xfrm>
            <a:off x="11115192" y="3842500"/>
            <a:ext cx="540000" cy="540000"/>
          </a:xfrm>
          <a:prstGeom prst="ellipse">
            <a:avLst/>
          </a:prstGeom>
          <a:solidFill>
            <a:schemeClr val="bg1"/>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A2A90391-FDF7-4957-8432-CF6E1E2AD146}"/>
              </a:ext>
            </a:extLst>
          </p:cNvPr>
          <p:cNvSpPr/>
          <p:nvPr/>
        </p:nvSpPr>
        <p:spPr>
          <a:xfrm>
            <a:off x="10755192" y="4110281"/>
            <a:ext cx="36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F20C1017-63D0-4505-81AD-757286C79C72}"/>
              </a:ext>
            </a:extLst>
          </p:cNvPr>
          <p:cNvSpPr/>
          <p:nvPr/>
        </p:nvSpPr>
        <p:spPr>
          <a:xfrm>
            <a:off x="11655192" y="4110281"/>
            <a:ext cx="360000" cy="172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69064512-CE07-4672-A044-324777407D58}"/>
              </a:ext>
            </a:extLst>
          </p:cNvPr>
          <p:cNvSpPr/>
          <p:nvPr/>
        </p:nvSpPr>
        <p:spPr>
          <a:xfrm>
            <a:off x="11129706" y="4127010"/>
            <a:ext cx="504000" cy="720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BD4CB8B9-F516-4A5D-AC8C-2490333EA923}"/>
              </a:ext>
            </a:extLst>
          </p:cNvPr>
          <p:cNvSpPr/>
          <p:nvPr/>
        </p:nvSpPr>
        <p:spPr>
          <a:xfrm>
            <a:off x="10229706" y="4103346"/>
            <a:ext cx="504000" cy="720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a:extLst>
              <a:ext uri="{FF2B5EF4-FFF2-40B4-BE49-F238E27FC236}">
                <a16:creationId xmlns:a16="http://schemas.microsoft.com/office/drawing/2014/main" id="{8C3909F3-D01F-4024-995E-6F56FEE67150}"/>
              </a:ext>
            </a:extLst>
          </p:cNvPr>
          <p:cNvCxnSpPr>
            <a:cxnSpLocks/>
          </p:cNvCxnSpPr>
          <p:nvPr/>
        </p:nvCxnSpPr>
        <p:spPr>
          <a:xfrm>
            <a:off x="11381706" y="3845266"/>
            <a:ext cx="0" cy="1280722"/>
          </a:xfrm>
          <a:prstGeom prst="straightConnector1">
            <a:avLst/>
          </a:prstGeom>
          <a:ln>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469E41C9-0924-4C84-A6FD-C10C42106141}"/>
              </a:ext>
            </a:extLst>
          </p:cNvPr>
          <p:cNvCxnSpPr/>
          <p:nvPr/>
        </p:nvCxnSpPr>
        <p:spPr>
          <a:xfrm>
            <a:off x="10215192" y="5125988"/>
            <a:ext cx="137611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吹き出し: 四角形 18">
            <a:extLst>
              <a:ext uri="{FF2B5EF4-FFF2-40B4-BE49-F238E27FC236}">
                <a16:creationId xmlns:a16="http://schemas.microsoft.com/office/drawing/2014/main" id="{E406FEC3-56A2-4D64-8190-C29DC0087F3C}"/>
              </a:ext>
            </a:extLst>
          </p:cNvPr>
          <p:cNvSpPr/>
          <p:nvPr/>
        </p:nvSpPr>
        <p:spPr>
          <a:xfrm>
            <a:off x="9855192" y="5756338"/>
            <a:ext cx="1303719" cy="720000"/>
          </a:xfrm>
          <a:prstGeom prst="wedgeRectCallout">
            <a:avLst>
              <a:gd name="adj1" fmla="val 65649"/>
              <a:gd name="adj2" fmla="val -198034"/>
            </a:avLst>
          </a:prstGeom>
        </p:spPr>
        <p:style>
          <a:lnRef idx="3">
            <a:schemeClr val="lt1"/>
          </a:lnRef>
          <a:fillRef idx="1">
            <a:schemeClr val="accent5"/>
          </a:fillRef>
          <a:effectRef idx="1">
            <a:schemeClr val="accent5"/>
          </a:effectRef>
          <a:fontRef idx="minor">
            <a:schemeClr val="lt1"/>
          </a:fontRef>
        </p:style>
        <p:txBody>
          <a:bodyPr rtlCol="0" anchor="ctr"/>
          <a:lstStyle/>
          <a:p>
            <a:pPr algn="ctr">
              <a:lnSpc>
                <a:spcPts val="1800"/>
              </a:lnSpc>
            </a:pPr>
            <a:r>
              <a:rPr kumimoji="1" lang="en-US" altLang="ja-JP" dirty="0"/>
              <a:t>Water seal depth</a:t>
            </a:r>
            <a:endParaRPr kumimoji="1" lang="ja-JP" altLang="en-US" dirty="0"/>
          </a:p>
        </p:txBody>
      </p:sp>
    </p:spTree>
    <p:extLst>
      <p:ext uri="{BB962C8B-B14F-4D97-AF65-F5344CB8AC3E}">
        <p14:creationId xmlns:p14="http://schemas.microsoft.com/office/powerpoint/2010/main" val="1003359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10000" y="198784"/>
            <a:ext cx="10571998" cy="1431234"/>
          </a:xfrm>
        </p:spPr>
        <p:txBody>
          <a:bodyPr/>
          <a:lstStyle/>
          <a:p>
            <a:r>
              <a:rPr kumimoji="1" lang="en-US" altLang="ja-JP" sz="4800" dirty="0">
                <a:latin typeface="ＭＳ Ｐゴシック" panose="020B0600070205080204" pitchFamily="50" charset="-128"/>
                <a:ea typeface="ＭＳ Ｐゴシック" panose="020B0600070205080204" pitchFamily="50" charset="-128"/>
              </a:rPr>
              <a:t>Air-tightness of dunk tank</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2" y="1896035"/>
            <a:ext cx="8268027" cy="4961965"/>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Dunk tank has also trap in order to isolate lab room air from corridor air.</a:t>
            </a:r>
          </a:p>
          <a:p>
            <a:r>
              <a:rPr lang="en-US" altLang="ja-JP" sz="2400" dirty="0">
                <a:latin typeface="ＭＳ Ｐゴシック" panose="020B0600070205080204" pitchFamily="50" charset="-128"/>
                <a:ea typeface="ＭＳ Ｐゴシック" panose="020B0600070205080204" pitchFamily="50" charset="-128"/>
              </a:rPr>
              <a:t>If case of replacing water, trap is broken, so air flows through dunk tank. </a:t>
            </a:r>
          </a:p>
          <a:p>
            <a:r>
              <a:rPr lang="en-US" altLang="ja-JP" sz="2400" dirty="0">
                <a:latin typeface="ＭＳ Ｐゴシック" panose="020B0600070205080204" pitchFamily="50" charset="-128"/>
                <a:ea typeface="ＭＳ Ｐゴシック" panose="020B0600070205080204" pitchFamily="50" charset="-128"/>
              </a:rPr>
              <a:t>Air flows from corridor to lab room, so it is no problem. But lab room pressure will change. </a:t>
            </a:r>
          </a:p>
        </p:txBody>
      </p:sp>
      <p:sp>
        <p:nvSpPr>
          <p:cNvPr id="6" name="正方形/長方形 5">
            <a:extLst>
              <a:ext uri="{FF2B5EF4-FFF2-40B4-BE49-F238E27FC236}">
                <a16:creationId xmlns:a16="http://schemas.microsoft.com/office/drawing/2014/main" id="{0DC5FF06-3F68-4AD2-A74C-2037C70E02EA}"/>
              </a:ext>
            </a:extLst>
          </p:cNvPr>
          <p:cNvSpPr/>
          <p:nvPr/>
        </p:nvSpPr>
        <p:spPr>
          <a:xfrm>
            <a:off x="9770783" y="3896316"/>
            <a:ext cx="1631955" cy="1234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ＭＳ ゴシック" panose="020B0609070205080204" pitchFamily="49" charset="-128"/>
              <a:cs typeface="+mn-cs"/>
            </a:endParaRPr>
          </a:p>
        </p:txBody>
      </p:sp>
      <p:sp>
        <p:nvSpPr>
          <p:cNvPr id="19" name="吹き出し: 四角形 18">
            <a:extLst>
              <a:ext uri="{FF2B5EF4-FFF2-40B4-BE49-F238E27FC236}">
                <a16:creationId xmlns:a16="http://schemas.microsoft.com/office/drawing/2014/main" id="{E406FEC3-56A2-4D64-8190-C29DC0087F3C}"/>
              </a:ext>
            </a:extLst>
          </p:cNvPr>
          <p:cNvSpPr/>
          <p:nvPr/>
        </p:nvSpPr>
        <p:spPr>
          <a:xfrm>
            <a:off x="10857837" y="5280730"/>
            <a:ext cx="1202346" cy="394227"/>
          </a:xfrm>
          <a:prstGeom prst="wedgeRectCallout">
            <a:avLst>
              <a:gd name="adj1" fmla="val -37014"/>
              <a:gd name="adj2" fmla="val -155201"/>
            </a:avLst>
          </a:prstGeom>
        </p:spPr>
        <p:style>
          <a:lnRef idx="3">
            <a:schemeClr val="lt1"/>
          </a:lnRef>
          <a:fillRef idx="1">
            <a:schemeClr val="accent5"/>
          </a:fillRef>
          <a:effectRef idx="1">
            <a:schemeClr val="accent5"/>
          </a:effectRef>
          <a:fontRef idx="minor">
            <a:schemeClr val="lt1"/>
          </a:fontRef>
        </p:style>
        <p:txBody>
          <a:bodyPr rtlCol="0" anchor="ctr"/>
          <a:lstStyle/>
          <a:p>
            <a:pPr marL="0" marR="0" lvl="0" indent="0" algn="ctr" defTabSz="457200" rtl="0" eaLnBrk="1" fontAlgn="auto" latinLnBrk="0" hangingPunct="1">
              <a:lnSpc>
                <a:spcPts val="18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entury Gothic" panose="020B0502020202020204"/>
                <a:ea typeface="ＭＳ ゴシック" panose="020B0609070205080204" pitchFamily="49" charset="-128"/>
                <a:cs typeface="+mn-cs"/>
              </a:rPr>
              <a:t>Water</a:t>
            </a:r>
            <a:endParaRPr kumimoji="1" lang="ja-JP" altLang="en-US" sz="1800" b="0" i="0" u="none" strike="noStrike" kern="1200" cap="none" spc="0" normalizeH="0" baseline="0" noProof="0" dirty="0">
              <a:ln>
                <a:noFill/>
              </a:ln>
              <a:solidFill>
                <a:prstClr val="white"/>
              </a:solidFill>
              <a:effectLst/>
              <a:uLnTx/>
              <a:uFillTx/>
              <a:latin typeface="Century Gothic" panose="020B0502020202020204"/>
              <a:ea typeface="ＭＳ ゴシック" panose="020B0609070205080204" pitchFamily="49" charset="-128"/>
              <a:cs typeface="+mn-cs"/>
            </a:endParaRPr>
          </a:p>
        </p:txBody>
      </p:sp>
      <p:sp>
        <p:nvSpPr>
          <p:cNvPr id="16" name="正方形/長方形 15">
            <a:extLst>
              <a:ext uri="{FF2B5EF4-FFF2-40B4-BE49-F238E27FC236}">
                <a16:creationId xmlns:a16="http://schemas.microsoft.com/office/drawing/2014/main" id="{80AF3675-DB63-45D7-8B49-5A26B116CBAF}"/>
              </a:ext>
            </a:extLst>
          </p:cNvPr>
          <p:cNvSpPr/>
          <p:nvPr/>
        </p:nvSpPr>
        <p:spPr>
          <a:xfrm>
            <a:off x="10614160" y="3343345"/>
            <a:ext cx="45719" cy="1203382"/>
          </a:xfrm>
          <a:prstGeom prst="rect">
            <a:avLst/>
          </a:prstGeom>
          <a:solidFill>
            <a:schemeClr val="accent5"/>
          </a:solid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6D803D42-0FC8-4C57-ABC3-C0EFAE0DACE4}"/>
              </a:ext>
            </a:extLst>
          </p:cNvPr>
          <p:cNvSpPr/>
          <p:nvPr/>
        </p:nvSpPr>
        <p:spPr>
          <a:xfrm>
            <a:off x="9770783" y="3315292"/>
            <a:ext cx="1631955" cy="1783554"/>
          </a:xfrm>
          <a:prstGeom prst="rect">
            <a:avLst/>
          </a:prstGeom>
          <a:noFill/>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 name="正方形/長方形 19">
            <a:extLst>
              <a:ext uri="{FF2B5EF4-FFF2-40B4-BE49-F238E27FC236}">
                <a16:creationId xmlns:a16="http://schemas.microsoft.com/office/drawing/2014/main" id="{632C19B1-069A-4231-9939-394A75FCCA03}"/>
              </a:ext>
            </a:extLst>
          </p:cNvPr>
          <p:cNvSpPr/>
          <p:nvPr/>
        </p:nvSpPr>
        <p:spPr>
          <a:xfrm>
            <a:off x="10515180" y="2509301"/>
            <a:ext cx="243677" cy="788238"/>
          </a:xfrm>
          <a:prstGeom prst="rect">
            <a:avLst/>
          </a:prstGeom>
          <a:solidFill>
            <a:schemeClr val="accent5"/>
          </a:solid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3DC863DA-0B41-4217-A59F-C0FEA9E8BF55}"/>
              </a:ext>
            </a:extLst>
          </p:cNvPr>
          <p:cNvSpPr/>
          <p:nvPr/>
        </p:nvSpPr>
        <p:spPr>
          <a:xfrm>
            <a:off x="10543317" y="5129101"/>
            <a:ext cx="187404" cy="788238"/>
          </a:xfrm>
          <a:prstGeom prst="rect">
            <a:avLst/>
          </a:prstGeom>
          <a:solidFill>
            <a:schemeClr val="accent5"/>
          </a:solid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吹き出し: 四角形 21">
            <a:extLst>
              <a:ext uri="{FF2B5EF4-FFF2-40B4-BE49-F238E27FC236}">
                <a16:creationId xmlns:a16="http://schemas.microsoft.com/office/drawing/2014/main" id="{949A8D76-2C2F-4E21-94AA-68AF7B0D88F3}"/>
              </a:ext>
            </a:extLst>
          </p:cNvPr>
          <p:cNvSpPr/>
          <p:nvPr/>
        </p:nvSpPr>
        <p:spPr>
          <a:xfrm>
            <a:off x="10857837" y="2554999"/>
            <a:ext cx="1202346" cy="394227"/>
          </a:xfrm>
          <a:prstGeom prst="wedgeRectCallout">
            <a:avLst>
              <a:gd name="adj1" fmla="val -26484"/>
              <a:gd name="adj2" fmla="val -44580"/>
            </a:avLst>
          </a:prstGeom>
        </p:spPr>
        <p:style>
          <a:lnRef idx="3">
            <a:schemeClr val="lt1"/>
          </a:lnRef>
          <a:fillRef idx="1">
            <a:schemeClr val="accent5"/>
          </a:fillRef>
          <a:effectRef idx="1">
            <a:schemeClr val="accent5"/>
          </a:effectRef>
          <a:fontRef idx="minor">
            <a:schemeClr val="lt1"/>
          </a:fontRef>
        </p:style>
        <p:txBody>
          <a:bodyPr rtlCol="0" anchor="ctr"/>
          <a:lstStyle/>
          <a:p>
            <a:pPr marL="0" marR="0" lvl="0" indent="0" algn="ctr" defTabSz="457200" rtl="0" eaLnBrk="1" fontAlgn="auto" latinLnBrk="0" hangingPunct="1">
              <a:lnSpc>
                <a:spcPts val="18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entury Gothic" panose="020B0502020202020204"/>
                <a:ea typeface="ＭＳ ゴシック" panose="020B0609070205080204" pitchFamily="49" charset="-128"/>
                <a:cs typeface="+mn-cs"/>
              </a:rPr>
              <a:t>Corridor</a:t>
            </a:r>
            <a:endParaRPr kumimoji="1" lang="ja-JP" altLang="en-US" sz="1800" b="0" i="0" u="none" strike="noStrike" kern="1200" cap="none" spc="0" normalizeH="0" baseline="0" noProof="0" dirty="0">
              <a:ln>
                <a:noFill/>
              </a:ln>
              <a:solidFill>
                <a:prstClr val="white"/>
              </a:solidFill>
              <a:effectLst/>
              <a:uLnTx/>
              <a:uFillTx/>
              <a:latin typeface="Century Gothic" panose="020B0502020202020204"/>
              <a:ea typeface="ＭＳ ゴシック" panose="020B0609070205080204" pitchFamily="49" charset="-128"/>
              <a:cs typeface="+mn-cs"/>
            </a:endParaRPr>
          </a:p>
        </p:txBody>
      </p:sp>
      <p:sp>
        <p:nvSpPr>
          <p:cNvPr id="23" name="吹き出し: 四角形 22">
            <a:extLst>
              <a:ext uri="{FF2B5EF4-FFF2-40B4-BE49-F238E27FC236}">
                <a16:creationId xmlns:a16="http://schemas.microsoft.com/office/drawing/2014/main" id="{CF95ACFE-FD9D-42CD-997C-8A0882B19759}"/>
              </a:ext>
            </a:extLst>
          </p:cNvPr>
          <p:cNvSpPr/>
          <p:nvPr/>
        </p:nvSpPr>
        <p:spPr>
          <a:xfrm>
            <a:off x="9213856" y="2572142"/>
            <a:ext cx="1202346" cy="394227"/>
          </a:xfrm>
          <a:prstGeom prst="wedgeRectCallout">
            <a:avLst>
              <a:gd name="adj1" fmla="val -26484"/>
              <a:gd name="adj2" fmla="val -44580"/>
            </a:avLst>
          </a:prstGeom>
        </p:spPr>
        <p:style>
          <a:lnRef idx="3">
            <a:schemeClr val="lt1"/>
          </a:lnRef>
          <a:fillRef idx="1">
            <a:schemeClr val="accent5"/>
          </a:fillRef>
          <a:effectRef idx="1">
            <a:schemeClr val="accent5"/>
          </a:effectRef>
          <a:fontRef idx="minor">
            <a:schemeClr val="lt1"/>
          </a:fontRef>
        </p:style>
        <p:txBody>
          <a:bodyPr rtlCol="0" anchor="ctr"/>
          <a:lstStyle/>
          <a:p>
            <a:pPr marL="0" marR="0" lvl="0" indent="0" algn="ctr" defTabSz="457200" rtl="0" eaLnBrk="1" fontAlgn="auto" latinLnBrk="0" hangingPunct="1">
              <a:lnSpc>
                <a:spcPts val="18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entury Gothic" panose="020B0502020202020204"/>
                <a:ea typeface="ＭＳ ゴシック" panose="020B0609070205080204" pitchFamily="49" charset="-128"/>
                <a:cs typeface="+mn-cs"/>
              </a:rPr>
              <a:t>Lab room</a:t>
            </a:r>
            <a:endParaRPr kumimoji="1" lang="ja-JP" altLang="en-US" sz="1800" b="0" i="0" u="none" strike="noStrike" kern="1200" cap="none" spc="0" normalizeH="0" baseline="0" noProof="0" dirty="0">
              <a:ln>
                <a:noFill/>
              </a:ln>
              <a:solidFill>
                <a:prstClr val="white"/>
              </a:solidFill>
              <a:effectLst/>
              <a:uLnTx/>
              <a:uFillTx/>
              <a:latin typeface="Century Gothic" panose="020B0502020202020204"/>
              <a:ea typeface="ＭＳ ゴシック" panose="020B0609070205080204" pitchFamily="49" charset="-128"/>
              <a:cs typeface="+mn-cs"/>
            </a:endParaRPr>
          </a:p>
        </p:txBody>
      </p:sp>
    </p:spTree>
    <p:extLst>
      <p:ext uri="{BB962C8B-B14F-4D97-AF65-F5344CB8AC3E}">
        <p14:creationId xmlns:p14="http://schemas.microsoft.com/office/powerpoint/2010/main" val="480112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10000" y="198784"/>
            <a:ext cx="10571998" cy="1431234"/>
          </a:xfrm>
        </p:spPr>
        <p:txBody>
          <a:bodyPr/>
          <a:lstStyle/>
          <a:p>
            <a:r>
              <a:rPr kumimoji="1" lang="en-US" altLang="ja-JP" sz="4800" dirty="0">
                <a:latin typeface="ＭＳ Ｐゴシック" panose="020B0600070205080204" pitchFamily="50" charset="-128"/>
                <a:ea typeface="ＭＳ Ｐゴシック" panose="020B0600070205080204" pitchFamily="50" charset="-128"/>
              </a:rPr>
              <a:t>When is air-tightness needed actually?</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2" y="1896035"/>
            <a:ext cx="11373288" cy="4961965"/>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In case of air conditioning system working normally, room pressure and inside pressure of EA duct are negative against outdoor pressure. So, air-tightness is not important.</a:t>
            </a:r>
          </a:p>
          <a:p>
            <a:r>
              <a:rPr lang="en-US" altLang="ja-JP" sz="2400" dirty="0">
                <a:latin typeface="ＭＳ Ｐゴシック" panose="020B0600070205080204" pitchFamily="50" charset="-128"/>
                <a:ea typeface="ＭＳ Ｐゴシック" panose="020B0600070205080204" pitchFamily="50" charset="-128"/>
              </a:rPr>
              <a:t>In case of air conditioning system stopping, room pressure and inside pressure of EA duct are equal to outside pressure. So, if pressurization to EA duct end by wind can be prevented, air-tightness is not important. </a:t>
            </a:r>
          </a:p>
          <a:p>
            <a:r>
              <a:rPr lang="en-US" altLang="ja-JP" sz="2400" dirty="0">
                <a:latin typeface="ＭＳ Ｐゴシック" panose="020B0600070205080204" pitchFamily="50" charset="-128"/>
                <a:ea typeface="ＭＳ Ｐゴシック" panose="020B0600070205080204" pitchFamily="50" charset="-128"/>
              </a:rPr>
              <a:t>In case of sterilizing room or filter casing, air-tightness is important, because sterilization gas leaks next room. However, tape or sheet can be used in order to cover gap.</a:t>
            </a:r>
          </a:p>
          <a:p>
            <a:r>
              <a:rPr lang="en-US" altLang="ja-JP" sz="2400" dirty="0">
                <a:latin typeface="ＭＳ Ｐゴシック" panose="020B0600070205080204" pitchFamily="50" charset="-128"/>
                <a:ea typeface="ＭＳ Ｐゴシック" panose="020B0600070205080204" pitchFamily="50" charset="-128"/>
              </a:rPr>
              <a:t>In case of air conditioning system working abnormally, room pressure and inside pressure of EA duct may become positive against outdoor pressure. So, air-tightness is </a:t>
            </a:r>
            <a:r>
              <a:rPr lang="en-US" altLang="ja-JP" sz="2400" u="sng" dirty="0">
                <a:latin typeface="ＭＳ Ｐゴシック" panose="020B0600070205080204" pitchFamily="50" charset="-128"/>
                <a:ea typeface="ＭＳ Ｐゴシック" panose="020B0600070205080204" pitchFamily="50" charset="-128"/>
              </a:rPr>
              <a:t>important</a:t>
            </a:r>
            <a:r>
              <a:rPr lang="en-US" altLang="ja-JP" sz="2400" dirty="0">
                <a:latin typeface="ＭＳ Ｐゴシック" panose="020B0600070205080204" pitchFamily="50" charset="-128"/>
                <a:ea typeface="ＭＳ Ｐゴシック" panose="020B0600070205080204" pitchFamily="50" charset="-128"/>
              </a:rPr>
              <a:t>. </a:t>
            </a:r>
          </a:p>
        </p:txBody>
      </p:sp>
    </p:spTree>
    <p:extLst>
      <p:ext uri="{BB962C8B-B14F-4D97-AF65-F5344CB8AC3E}">
        <p14:creationId xmlns:p14="http://schemas.microsoft.com/office/powerpoint/2010/main" val="3020025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10000" y="198784"/>
            <a:ext cx="10571998" cy="1431234"/>
          </a:xfrm>
        </p:spPr>
        <p:txBody>
          <a:bodyPr/>
          <a:lstStyle/>
          <a:p>
            <a:r>
              <a:rPr kumimoji="1" lang="en-US" altLang="ja-JP" sz="4800" dirty="0">
                <a:latin typeface="ＭＳ Ｐゴシック" panose="020B0600070205080204" pitchFamily="50" charset="-128"/>
                <a:ea typeface="ＭＳ Ｐゴシック" panose="020B0600070205080204" pitchFamily="50" charset="-128"/>
              </a:rPr>
              <a:t>My opinion </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2" y="1896035"/>
            <a:ext cx="7933402" cy="4961965"/>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Realization of perfect air tightness is desirable, but actually it is difficult by cost and convenience.</a:t>
            </a:r>
          </a:p>
          <a:p>
            <a:r>
              <a:rPr lang="en-US" altLang="ja-JP" sz="2400" dirty="0">
                <a:latin typeface="ＭＳ Ｐゴシック" panose="020B0600070205080204" pitchFamily="50" charset="-128"/>
                <a:ea typeface="ＭＳ Ｐゴシック" panose="020B0600070205080204" pitchFamily="50" charset="-128"/>
              </a:rPr>
              <a:t>Of course, we must make effort in order to increase air-tightness as much as possible. </a:t>
            </a:r>
          </a:p>
          <a:p>
            <a:r>
              <a:rPr lang="en-US" altLang="ja-JP" sz="2400" dirty="0">
                <a:latin typeface="ＭＳ Ｐゴシック" panose="020B0600070205080204" pitchFamily="50" charset="-128"/>
                <a:ea typeface="ＭＳ Ｐゴシック" panose="020B0600070205080204" pitchFamily="50" charset="-128"/>
              </a:rPr>
              <a:t>However, in the same time, we must make effort in order to prevent room pressure and inside pressure of EA duct from being positive against outdoor pressure. For example, using release damper shown as right is one idea.</a:t>
            </a:r>
          </a:p>
          <a:p>
            <a:r>
              <a:rPr lang="en-US" altLang="ja-JP" sz="2400" dirty="0">
                <a:latin typeface="ＭＳ Ｐゴシック" panose="020B0600070205080204" pitchFamily="50" charset="-128"/>
                <a:ea typeface="ＭＳ Ｐゴシック" panose="020B0600070205080204" pitchFamily="50" charset="-128"/>
              </a:rPr>
              <a:t>And we must make effort in order to decrease zone contacting with dirty air.</a:t>
            </a:r>
          </a:p>
        </p:txBody>
      </p:sp>
      <p:sp>
        <p:nvSpPr>
          <p:cNvPr id="4" name="正方形/長方形 3">
            <a:extLst>
              <a:ext uri="{FF2B5EF4-FFF2-40B4-BE49-F238E27FC236}">
                <a16:creationId xmlns:a16="http://schemas.microsoft.com/office/drawing/2014/main" id="{454C8E83-CFC3-4BB6-9C79-C6ED62CAFC45}"/>
              </a:ext>
            </a:extLst>
          </p:cNvPr>
          <p:cNvSpPr/>
          <p:nvPr/>
        </p:nvSpPr>
        <p:spPr>
          <a:xfrm>
            <a:off x="10342095" y="2920751"/>
            <a:ext cx="232180" cy="2449534"/>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96996468-11B2-4060-AAF4-4BEAC10F8CC3}"/>
              </a:ext>
            </a:extLst>
          </p:cNvPr>
          <p:cNvSpPr/>
          <p:nvPr/>
        </p:nvSpPr>
        <p:spPr>
          <a:xfrm>
            <a:off x="10174539" y="3429000"/>
            <a:ext cx="567292" cy="997857"/>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AF759A80-C735-49E1-AF60-951BC4B032B2}"/>
              </a:ext>
            </a:extLst>
          </p:cNvPr>
          <p:cNvSpPr/>
          <p:nvPr/>
        </p:nvSpPr>
        <p:spPr>
          <a:xfrm>
            <a:off x="10754603" y="3429000"/>
            <a:ext cx="567292" cy="997857"/>
          </a:xfrm>
          <a:prstGeom prst="rect">
            <a:avLst/>
          </a:prstGeom>
          <a:solidFill>
            <a:schemeClr val="bg2">
              <a:lumMod val="50000"/>
              <a:lumOff val="50000"/>
            </a:schemeClr>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B5919849-8760-412E-B5DE-A8BC465DA4F0}"/>
              </a:ext>
            </a:extLst>
          </p:cNvPr>
          <p:cNvSpPr/>
          <p:nvPr/>
        </p:nvSpPr>
        <p:spPr>
          <a:xfrm rot="-1200000">
            <a:off x="11503140" y="3396936"/>
            <a:ext cx="72000" cy="997857"/>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8" name="吹き出し: 四角形 7">
            <a:extLst>
              <a:ext uri="{FF2B5EF4-FFF2-40B4-BE49-F238E27FC236}">
                <a16:creationId xmlns:a16="http://schemas.microsoft.com/office/drawing/2014/main" id="{AE095840-AE5D-48FA-93FB-E31C7E6B2063}"/>
              </a:ext>
            </a:extLst>
          </p:cNvPr>
          <p:cNvSpPr/>
          <p:nvPr/>
        </p:nvSpPr>
        <p:spPr>
          <a:xfrm>
            <a:off x="10574275" y="2227930"/>
            <a:ext cx="1303719" cy="486707"/>
          </a:xfrm>
          <a:prstGeom prst="wedgeRectCallout">
            <a:avLst>
              <a:gd name="adj1" fmla="val -25642"/>
              <a:gd name="adj2" fmla="val 255886"/>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HEPA filter</a:t>
            </a:r>
            <a:endParaRPr kumimoji="1" lang="ja-JP" altLang="en-US" dirty="0"/>
          </a:p>
        </p:txBody>
      </p:sp>
      <p:sp>
        <p:nvSpPr>
          <p:cNvPr id="9" name="吹き出し: 四角形 8">
            <a:extLst>
              <a:ext uri="{FF2B5EF4-FFF2-40B4-BE49-F238E27FC236}">
                <a16:creationId xmlns:a16="http://schemas.microsoft.com/office/drawing/2014/main" id="{375C8A67-27BA-4D20-ACD9-2474F20005E7}"/>
              </a:ext>
            </a:extLst>
          </p:cNvPr>
          <p:cNvSpPr/>
          <p:nvPr/>
        </p:nvSpPr>
        <p:spPr>
          <a:xfrm>
            <a:off x="9154466" y="2242218"/>
            <a:ext cx="1303719" cy="486707"/>
          </a:xfrm>
          <a:prstGeom prst="wedgeRectCallout">
            <a:avLst>
              <a:gd name="adj1" fmla="val 50062"/>
              <a:gd name="adj2" fmla="val 145547"/>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Wall</a:t>
            </a:r>
            <a:endParaRPr kumimoji="1" lang="ja-JP" altLang="en-US" dirty="0"/>
          </a:p>
        </p:txBody>
      </p:sp>
      <p:sp>
        <p:nvSpPr>
          <p:cNvPr id="10" name="吹き出し: 四角形 9">
            <a:extLst>
              <a:ext uri="{FF2B5EF4-FFF2-40B4-BE49-F238E27FC236}">
                <a16:creationId xmlns:a16="http://schemas.microsoft.com/office/drawing/2014/main" id="{33D519DB-D5BE-430F-B3DA-D47B2C7C7858}"/>
              </a:ext>
            </a:extLst>
          </p:cNvPr>
          <p:cNvSpPr/>
          <p:nvPr/>
        </p:nvSpPr>
        <p:spPr>
          <a:xfrm>
            <a:off x="9154466" y="5576399"/>
            <a:ext cx="1303719" cy="486707"/>
          </a:xfrm>
          <a:prstGeom prst="wedgeRectCallout">
            <a:avLst>
              <a:gd name="adj1" fmla="val 36702"/>
              <a:gd name="adj2" fmla="val -322649"/>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Duct</a:t>
            </a:r>
            <a:endParaRPr kumimoji="1" lang="ja-JP" altLang="en-US" dirty="0"/>
          </a:p>
        </p:txBody>
      </p:sp>
      <p:sp>
        <p:nvSpPr>
          <p:cNvPr id="11" name="吹き出し: 四角形 10">
            <a:extLst>
              <a:ext uri="{FF2B5EF4-FFF2-40B4-BE49-F238E27FC236}">
                <a16:creationId xmlns:a16="http://schemas.microsoft.com/office/drawing/2014/main" id="{1E4010EB-CDC1-4A2D-922F-E97382D63B6C}"/>
              </a:ext>
            </a:extLst>
          </p:cNvPr>
          <p:cNvSpPr/>
          <p:nvPr/>
        </p:nvSpPr>
        <p:spPr>
          <a:xfrm>
            <a:off x="10582174" y="5573987"/>
            <a:ext cx="1303719" cy="486707"/>
          </a:xfrm>
          <a:prstGeom prst="wedgeRectCallout">
            <a:avLst>
              <a:gd name="adj1" fmla="val 36702"/>
              <a:gd name="adj2" fmla="val -322649"/>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Check damper</a:t>
            </a:r>
            <a:endParaRPr kumimoji="1" lang="ja-JP" altLang="en-US" dirty="0"/>
          </a:p>
        </p:txBody>
      </p:sp>
      <p:cxnSp>
        <p:nvCxnSpPr>
          <p:cNvPr id="12" name="直線矢印コネクタ 11">
            <a:extLst>
              <a:ext uri="{FF2B5EF4-FFF2-40B4-BE49-F238E27FC236}">
                <a16:creationId xmlns:a16="http://schemas.microsoft.com/office/drawing/2014/main" id="{6FC59A6F-51AC-49B2-AD8D-904FCCB26C02}"/>
              </a:ext>
            </a:extLst>
          </p:cNvPr>
          <p:cNvCxnSpPr>
            <a:cxnSpLocks/>
          </p:cNvCxnSpPr>
          <p:nvPr/>
        </p:nvCxnSpPr>
        <p:spPr>
          <a:xfrm>
            <a:off x="9782195" y="3944149"/>
            <a:ext cx="1599958"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048F5BE5-E0BB-46C4-8BDA-F91D11B7A38B}"/>
              </a:ext>
            </a:extLst>
          </p:cNvPr>
          <p:cNvSpPr txBox="1"/>
          <p:nvPr/>
        </p:nvSpPr>
        <p:spPr>
          <a:xfrm>
            <a:off x="8993721" y="3015435"/>
            <a:ext cx="939210" cy="707886"/>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Lab r</a:t>
            </a:r>
            <a:r>
              <a:rPr kumimoji="1" lang="en-US" altLang="ja-JP" sz="2400" dirty="0" err="1">
                <a:latin typeface="ＭＳ Ｐゴシック" panose="020B0600070205080204" pitchFamily="50" charset="-128"/>
                <a:ea typeface="ＭＳ Ｐゴシック" panose="020B0600070205080204" pitchFamily="50" charset="-128"/>
              </a:rPr>
              <a:t>oom</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111173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a:xfrm>
            <a:off x="810000" y="88569"/>
            <a:ext cx="10571998" cy="1553766"/>
          </a:xfrm>
        </p:spPr>
        <p:txBody>
          <a:bodyPr/>
          <a:lstStyle/>
          <a:p>
            <a:r>
              <a:rPr lang="en-US" altLang="ja-JP" dirty="0">
                <a:latin typeface="ＭＳ Ｐゴシック" panose="020B0600070205080204" pitchFamily="50" charset="-128"/>
                <a:ea typeface="ＭＳ Ｐゴシック" panose="020B0600070205080204" pitchFamily="50" charset="-128"/>
              </a:rPr>
              <a:t>Do you know where of BSL3 lab air-tightness is needed?</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3" y="1909482"/>
            <a:ext cx="6940756" cy="4948517"/>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Simple model of BSL3 lab is shown as right.</a:t>
            </a:r>
          </a:p>
          <a:p>
            <a:r>
              <a:rPr lang="en-US" altLang="ja-JP" sz="2400" dirty="0">
                <a:latin typeface="ＭＳ Ｐゴシック" panose="020B0600070205080204" pitchFamily="50" charset="-128"/>
                <a:ea typeface="ＭＳ Ｐゴシック" panose="020B0600070205080204" pitchFamily="50" charset="-128"/>
              </a:rPr>
              <a:t>BSL3 lab has 2 barriers, one is BSC (Bio Safety Cabinet) as 1</a:t>
            </a:r>
            <a:r>
              <a:rPr lang="en-US" altLang="ja-JP" sz="2400" baseline="30000" dirty="0">
                <a:latin typeface="ＭＳ Ｐゴシック" panose="020B0600070205080204" pitchFamily="50" charset="-128"/>
                <a:ea typeface="ＭＳ Ｐゴシック" panose="020B0600070205080204" pitchFamily="50" charset="-128"/>
              </a:rPr>
              <a:t>st</a:t>
            </a:r>
            <a:r>
              <a:rPr lang="en-US" altLang="ja-JP" sz="2400" dirty="0">
                <a:latin typeface="ＭＳ Ｐゴシック" panose="020B0600070205080204" pitchFamily="50" charset="-128"/>
                <a:ea typeface="ＭＳ Ｐゴシック" panose="020B0600070205080204" pitchFamily="50" charset="-128"/>
              </a:rPr>
              <a:t> barrier, another is room and facility as 2</a:t>
            </a:r>
            <a:r>
              <a:rPr lang="en-US" altLang="ja-JP" sz="2400" baseline="30000" dirty="0">
                <a:latin typeface="ＭＳ Ｐゴシック" panose="020B0600070205080204" pitchFamily="50" charset="-128"/>
                <a:ea typeface="ＭＳ Ｐゴシック" panose="020B0600070205080204" pitchFamily="50" charset="-128"/>
              </a:rPr>
              <a:t>nd</a:t>
            </a:r>
            <a:r>
              <a:rPr lang="en-US" altLang="ja-JP" sz="2400" dirty="0">
                <a:latin typeface="ＭＳ Ｐゴシック" panose="020B0600070205080204" pitchFamily="50" charset="-128"/>
                <a:ea typeface="ＭＳ Ｐゴシック" panose="020B0600070205080204" pitchFamily="50" charset="-128"/>
              </a:rPr>
              <a:t> barrier.</a:t>
            </a:r>
          </a:p>
          <a:p>
            <a:r>
              <a:rPr lang="en-US" altLang="ja-JP" sz="2400" dirty="0">
                <a:latin typeface="ＭＳ Ｐゴシック" panose="020B0600070205080204" pitchFamily="50" charset="-128"/>
                <a:ea typeface="ＭＳ Ｐゴシック" panose="020B0600070205080204" pitchFamily="50" charset="-128"/>
              </a:rPr>
              <a:t>So, BSC needs perfect air-tightness in zone contacting with dirty air. But room and facility need not always perfect air-tightness.</a:t>
            </a:r>
          </a:p>
          <a:p>
            <a:r>
              <a:rPr lang="en-US" altLang="ja-JP" sz="2400" dirty="0">
                <a:latin typeface="ＭＳ Ｐゴシック" panose="020B0600070205080204" pitchFamily="50" charset="-128"/>
                <a:ea typeface="ＭＳ Ｐゴシック" panose="020B0600070205080204" pitchFamily="50" charset="-128"/>
              </a:rPr>
              <a:t>Necessity of air-tightness depends on risk.</a:t>
            </a:r>
          </a:p>
          <a:p>
            <a:endParaRPr lang="en-US" altLang="ja-JP" sz="2400" dirty="0">
              <a:latin typeface="ＭＳ Ｐゴシック" panose="020B0600070205080204" pitchFamily="50" charset="-128"/>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01635C0D-D331-4B8C-846E-3DFF6863D14D}"/>
              </a:ext>
            </a:extLst>
          </p:cNvPr>
          <p:cNvSpPr/>
          <p:nvPr/>
        </p:nvSpPr>
        <p:spPr>
          <a:xfrm>
            <a:off x="9054551" y="2959136"/>
            <a:ext cx="2902226" cy="1986806"/>
          </a:xfrm>
          <a:prstGeom prst="rect">
            <a:avLst/>
          </a:prstGeom>
          <a:solidFill>
            <a:schemeClr val="accent4">
              <a:lumMod val="60000"/>
              <a:lumOff val="40000"/>
            </a:schemeClr>
          </a:solidFill>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10" name="直線矢印コネクタ 9">
            <a:extLst>
              <a:ext uri="{FF2B5EF4-FFF2-40B4-BE49-F238E27FC236}">
                <a16:creationId xmlns:a16="http://schemas.microsoft.com/office/drawing/2014/main" id="{AD0C9051-9664-4E0C-821D-E0D5748A98F1}"/>
              </a:ext>
            </a:extLst>
          </p:cNvPr>
          <p:cNvCxnSpPr/>
          <p:nvPr/>
        </p:nvCxnSpPr>
        <p:spPr>
          <a:xfrm>
            <a:off x="9519671" y="2408065"/>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C6F04244-1409-4DC6-8568-77957537ACA2}"/>
              </a:ext>
            </a:extLst>
          </p:cNvPr>
          <p:cNvCxnSpPr>
            <a:cxnSpLocks/>
          </p:cNvCxnSpPr>
          <p:nvPr/>
        </p:nvCxnSpPr>
        <p:spPr>
          <a:xfrm>
            <a:off x="11427226" y="2372260"/>
            <a:ext cx="0" cy="540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427D0375-D10C-4323-85B9-C04DEA922E94}"/>
              </a:ext>
            </a:extLst>
          </p:cNvPr>
          <p:cNvSpPr/>
          <p:nvPr/>
        </p:nvSpPr>
        <p:spPr>
          <a:xfrm>
            <a:off x="10609330" y="3711392"/>
            <a:ext cx="792407" cy="900953"/>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BSC</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16" name="正方形/長方形 15">
            <a:extLst>
              <a:ext uri="{FF2B5EF4-FFF2-40B4-BE49-F238E27FC236}">
                <a16:creationId xmlns:a16="http://schemas.microsoft.com/office/drawing/2014/main" id="{E98B2587-A664-4CCD-BA8C-ECE1B16E3E9C}"/>
              </a:ext>
            </a:extLst>
          </p:cNvPr>
          <p:cNvSpPr/>
          <p:nvPr/>
        </p:nvSpPr>
        <p:spPr>
          <a:xfrm>
            <a:off x="10609330" y="4612345"/>
            <a:ext cx="108000" cy="288000"/>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1773DF4A-304D-495C-AB71-3A9C91415C1C}"/>
              </a:ext>
            </a:extLst>
          </p:cNvPr>
          <p:cNvSpPr/>
          <p:nvPr/>
        </p:nvSpPr>
        <p:spPr>
          <a:xfrm>
            <a:off x="11299610" y="4616828"/>
            <a:ext cx="108000" cy="288000"/>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矢印コネクタ 17">
            <a:extLst>
              <a:ext uri="{FF2B5EF4-FFF2-40B4-BE49-F238E27FC236}">
                <a16:creationId xmlns:a16="http://schemas.microsoft.com/office/drawing/2014/main" id="{0E9C183D-B250-435F-A0AB-CE05936A041D}"/>
              </a:ext>
            </a:extLst>
          </p:cNvPr>
          <p:cNvCxnSpPr>
            <a:cxnSpLocks/>
            <a:endCxn id="3" idx="0"/>
          </p:cNvCxnSpPr>
          <p:nvPr/>
        </p:nvCxnSpPr>
        <p:spPr>
          <a:xfrm>
            <a:off x="11005534" y="2372260"/>
            <a:ext cx="0" cy="1339132"/>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1CCE0388-B71F-496F-90DC-30CF8417FFFD}"/>
              </a:ext>
            </a:extLst>
          </p:cNvPr>
          <p:cNvSpPr/>
          <p:nvPr/>
        </p:nvSpPr>
        <p:spPr>
          <a:xfrm>
            <a:off x="7851920" y="2959136"/>
            <a:ext cx="1181663" cy="1995769"/>
          </a:xfrm>
          <a:prstGeom prst="rect">
            <a:avLst/>
          </a:prstGeom>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5" name="テキスト ボックス 24">
            <a:extLst>
              <a:ext uri="{FF2B5EF4-FFF2-40B4-BE49-F238E27FC236}">
                <a16:creationId xmlns:a16="http://schemas.microsoft.com/office/drawing/2014/main" id="{ECAE1A27-49D9-4BB1-8BED-F478471AC67E}"/>
              </a:ext>
            </a:extLst>
          </p:cNvPr>
          <p:cNvSpPr txBox="1"/>
          <p:nvPr/>
        </p:nvSpPr>
        <p:spPr>
          <a:xfrm>
            <a:off x="9533853" y="3311131"/>
            <a:ext cx="939210" cy="707886"/>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Lab</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solidFill>
                  <a:prstClr val="black"/>
                </a:solidFill>
                <a:latin typeface="ＭＳ Ｐゴシック" panose="020B0600070205080204" pitchFamily="50" charset="-128"/>
                <a:ea typeface="ＭＳ Ｐゴシック" panose="020B0600070205080204" pitchFamily="50" charset="-128"/>
              </a:rPr>
              <a:t>room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6" name="テキスト ボックス 25">
            <a:extLst>
              <a:ext uri="{FF2B5EF4-FFF2-40B4-BE49-F238E27FC236}">
                <a16:creationId xmlns:a16="http://schemas.microsoft.com/office/drawing/2014/main" id="{C2A51148-C91C-42EC-84E0-AA555E34AA2E}"/>
              </a:ext>
            </a:extLst>
          </p:cNvPr>
          <p:cNvSpPr txBox="1"/>
          <p:nvPr/>
        </p:nvSpPr>
        <p:spPr>
          <a:xfrm>
            <a:off x="7966983" y="3311131"/>
            <a:ext cx="939210" cy="707886"/>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Ante r</a:t>
            </a:r>
            <a:r>
              <a:rPr kumimoji="1" lang="en-US" altLang="ja-JP" sz="2400" dirty="0" err="1">
                <a:solidFill>
                  <a:prstClr val="black"/>
                </a:solidFill>
                <a:latin typeface="ＭＳ Ｐゴシック" panose="020B0600070205080204" pitchFamily="50" charset="-128"/>
                <a:ea typeface="ＭＳ Ｐゴシック" panose="020B0600070205080204" pitchFamily="50" charset="-128"/>
              </a:rPr>
              <a:t>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cxnSp>
        <p:nvCxnSpPr>
          <p:cNvPr id="27" name="直線矢印コネクタ 26">
            <a:extLst>
              <a:ext uri="{FF2B5EF4-FFF2-40B4-BE49-F238E27FC236}">
                <a16:creationId xmlns:a16="http://schemas.microsoft.com/office/drawing/2014/main" id="{58AA23CF-DE62-41E3-A762-183D0BC6E3C5}"/>
              </a:ext>
            </a:extLst>
          </p:cNvPr>
          <p:cNvCxnSpPr/>
          <p:nvPr/>
        </p:nvCxnSpPr>
        <p:spPr>
          <a:xfrm>
            <a:off x="8110083" y="2408065"/>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577288E6-4C2E-4F66-B87C-3CC7502964F1}"/>
              </a:ext>
            </a:extLst>
          </p:cNvPr>
          <p:cNvCxnSpPr>
            <a:cxnSpLocks/>
          </p:cNvCxnSpPr>
          <p:nvPr/>
        </p:nvCxnSpPr>
        <p:spPr>
          <a:xfrm flipH="1">
            <a:off x="8773470" y="2372260"/>
            <a:ext cx="0" cy="540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04620D70-A51F-4282-87D2-0F826C19ACF5}"/>
              </a:ext>
            </a:extLst>
          </p:cNvPr>
          <p:cNvSpPr/>
          <p:nvPr/>
        </p:nvSpPr>
        <p:spPr>
          <a:xfrm>
            <a:off x="7796596" y="3550027"/>
            <a:ext cx="133260" cy="1415597"/>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B10A3B43-8347-442E-9E12-84D59C40138C}"/>
              </a:ext>
            </a:extLst>
          </p:cNvPr>
          <p:cNvSpPr/>
          <p:nvPr/>
        </p:nvSpPr>
        <p:spPr>
          <a:xfrm>
            <a:off x="8969877" y="3530345"/>
            <a:ext cx="133260" cy="1415597"/>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F5A4384D-7F1C-4CBB-8318-A41FB487B4FA}"/>
              </a:ext>
            </a:extLst>
          </p:cNvPr>
          <p:cNvSpPr/>
          <p:nvPr/>
        </p:nvSpPr>
        <p:spPr>
          <a:xfrm>
            <a:off x="8784714" y="3963830"/>
            <a:ext cx="567292" cy="451767"/>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PB</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50" name="正方形/長方形 49">
            <a:extLst>
              <a:ext uri="{FF2B5EF4-FFF2-40B4-BE49-F238E27FC236}">
                <a16:creationId xmlns:a16="http://schemas.microsoft.com/office/drawing/2014/main" id="{0631F179-2A48-425B-8BC4-5E2F271F0F22}"/>
              </a:ext>
            </a:extLst>
          </p:cNvPr>
          <p:cNvSpPr/>
          <p:nvPr/>
        </p:nvSpPr>
        <p:spPr>
          <a:xfrm>
            <a:off x="9506312" y="4205907"/>
            <a:ext cx="605876" cy="707886"/>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AC</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51" name="テキスト ボックス 50">
            <a:extLst>
              <a:ext uri="{FF2B5EF4-FFF2-40B4-BE49-F238E27FC236}">
                <a16:creationId xmlns:a16="http://schemas.microsoft.com/office/drawing/2014/main" id="{4537A59A-1B7D-48D0-8533-DB120C7DED7A}"/>
              </a:ext>
            </a:extLst>
          </p:cNvPr>
          <p:cNvSpPr txBox="1"/>
          <p:nvPr/>
        </p:nvSpPr>
        <p:spPr>
          <a:xfrm>
            <a:off x="7783994" y="5753768"/>
            <a:ext cx="4172783" cy="1015663"/>
          </a:xfrm>
          <a:prstGeom prst="rect">
            <a:avLst/>
          </a:prstGeom>
          <a:noFill/>
        </p:spPr>
        <p:txBody>
          <a:bodyPr wrap="square" rtlCol="0">
            <a:spAutoFit/>
          </a:bodyPr>
          <a:lstStyle/>
          <a:p>
            <a:pPr marL="0" marR="0" lvl="0" indent="0"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AC: Autoclave</a:t>
            </a:r>
          </a:p>
          <a:p>
            <a:pPr marL="0" marR="0" lvl="0" indent="0"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PB: Pass Box</a:t>
            </a:r>
          </a:p>
          <a:p>
            <a:pPr marL="0" marR="0" lvl="0" indent="0"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HW: Hand Wash</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52" name="正方形/長方形 51">
            <a:extLst>
              <a:ext uri="{FF2B5EF4-FFF2-40B4-BE49-F238E27FC236}">
                <a16:creationId xmlns:a16="http://schemas.microsoft.com/office/drawing/2014/main" id="{E2F47DD2-AB81-4180-A48A-CD567298A9BC}"/>
              </a:ext>
            </a:extLst>
          </p:cNvPr>
          <p:cNvSpPr/>
          <p:nvPr/>
        </p:nvSpPr>
        <p:spPr>
          <a:xfrm>
            <a:off x="8048047" y="4226057"/>
            <a:ext cx="667113" cy="451767"/>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HW</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cxnSp>
        <p:nvCxnSpPr>
          <p:cNvPr id="53" name="直線矢印コネクタ 52">
            <a:extLst>
              <a:ext uri="{FF2B5EF4-FFF2-40B4-BE49-F238E27FC236}">
                <a16:creationId xmlns:a16="http://schemas.microsoft.com/office/drawing/2014/main" id="{39697968-35FC-4169-8E6E-A8E0D5A627E8}"/>
              </a:ext>
            </a:extLst>
          </p:cNvPr>
          <p:cNvCxnSpPr/>
          <p:nvPr/>
        </p:nvCxnSpPr>
        <p:spPr>
          <a:xfrm>
            <a:off x="8396954" y="4695624"/>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54" name="テキスト ボックス 53">
            <a:extLst>
              <a:ext uri="{FF2B5EF4-FFF2-40B4-BE49-F238E27FC236}">
                <a16:creationId xmlns:a16="http://schemas.microsoft.com/office/drawing/2014/main" id="{AB67BC1B-7585-4A82-8BAD-0A866CDBC380}"/>
              </a:ext>
            </a:extLst>
          </p:cNvPr>
          <p:cNvSpPr txBox="1"/>
          <p:nvPr/>
        </p:nvSpPr>
        <p:spPr>
          <a:xfrm>
            <a:off x="7966871" y="1919416"/>
            <a:ext cx="3530017"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Air conditioning system</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55" name="テキスト ボックス 54">
            <a:extLst>
              <a:ext uri="{FF2B5EF4-FFF2-40B4-BE49-F238E27FC236}">
                <a16:creationId xmlns:a16="http://schemas.microsoft.com/office/drawing/2014/main" id="{3620AE06-504B-4000-833A-A534275CA1EE}"/>
              </a:ext>
            </a:extLst>
          </p:cNvPr>
          <p:cNvSpPr txBox="1"/>
          <p:nvPr/>
        </p:nvSpPr>
        <p:spPr>
          <a:xfrm>
            <a:off x="7966872" y="5218434"/>
            <a:ext cx="2506192"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Sanitary system</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cxnSp>
        <p:nvCxnSpPr>
          <p:cNvPr id="56" name="直線矢印コネクタ 55">
            <a:extLst>
              <a:ext uri="{FF2B5EF4-FFF2-40B4-BE49-F238E27FC236}">
                <a16:creationId xmlns:a16="http://schemas.microsoft.com/office/drawing/2014/main" id="{469D6F33-538E-4090-B6EE-EC4BFB2A8BF3}"/>
              </a:ext>
            </a:extLst>
          </p:cNvPr>
          <p:cNvCxnSpPr>
            <a:cxnSpLocks/>
            <a:stCxn id="50" idx="2"/>
          </p:cNvCxnSpPr>
          <p:nvPr/>
        </p:nvCxnSpPr>
        <p:spPr>
          <a:xfrm>
            <a:off x="9809250" y="4913793"/>
            <a:ext cx="17361" cy="321831"/>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1851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10000" y="198784"/>
            <a:ext cx="10571998" cy="1431234"/>
          </a:xfrm>
        </p:spPr>
        <p:txBody>
          <a:bodyPr/>
          <a:lstStyle/>
          <a:p>
            <a:r>
              <a:rPr lang="en-US" altLang="ja-JP" sz="4800" dirty="0">
                <a:latin typeface="ＭＳ Ｐゴシック" panose="020B0600070205080204" pitchFamily="50" charset="-128"/>
                <a:ea typeface="ＭＳ Ｐゴシック" panose="020B0600070205080204" pitchFamily="50" charset="-128"/>
              </a:rPr>
              <a:t>End</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2" y="2222287"/>
            <a:ext cx="7458927" cy="3636511"/>
          </a:xfrm>
        </p:spPr>
        <p:txBody>
          <a:bodyPr/>
          <a:lstStyle/>
          <a:p>
            <a:r>
              <a:rPr lang="en-US" altLang="ja-JP" sz="2400" dirty="0">
                <a:latin typeface="ＭＳ Ｐゴシック" panose="020B0600070205080204" pitchFamily="50" charset="-128"/>
                <a:ea typeface="ＭＳ Ｐゴシック" panose="020B0600070205080204" pitchFamily="50" charset="-128"/>
              </a:rPr>
              <a:t>Thank you for cooperation with training course.</a:t>
            </a:r>
            <a:endParaRPr lang="ja-JP" altLang="en-US"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Email: </a:t>
            </a:r>
            <a:r>
              <a:rPr lang="en-US" altLang="ja-JP" sz="2400" dirty="0">
                <a:latin typeface="ＭＳ Ｐゴシック" panose="020B0600070205080204" pitchFamily="50" charset="-128"/>
                <a:ea typeface="ＭＳ Ｐゴシック" panose="020B0600070205080204" pitchFamily="50" charset="-128"/>
                <a:hlinkClick r:id="rId3"/>
              </a:rPr>
              <a:t>mikiikka277@hb.tp1.jp</a:t>
            </a:r>
            <a:endParaRPr lang="en-US" altLang="ja-JP"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Facebook: Miki Hideki</a:t>
            </a:r>
            <a:endParaRPr lang="ja-JP" altLang="en-US"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Document server: http://gaga.jellybean.jp/indexbsl.html</a:t>
            </a:r>
          </a:p>
          <a:p>
            <a:endParaRPr kumimoji="1" lang="ja-JP" altLang="en-US" dirty="0">
              <a:latin typeface="ＭＳ Ｐゴシック" panose="020B0600070205080204" pitchFamily="50" charset="-128"/>
              <a:ea typeface="ＭＳ Ｐゴシック" panose="020B0600070205080204" pitchFamily="50" charset="-128"/>
            </a:endParaRPr>
          </a:p>
        </p:txBody>
      </p:sp>
      <p:pic>
        <p:nvPicPr>
          <p:cNvPr id="5" name="図 4" descr="物体 が含まれている画像&#10;&#10;自動的に生成された説明">
            <a:extLst>
              <a:ext uri="{FF2B5EF4-FFF2-40B4-BE49-F238E27FC236}">
                <a16:creationId xmlns:a16="http://schemas.microsoft.com/office/drawing/2014/main" id="{994EF9EF-A8FC-4607-86AD-7C2AA144F6AF}"/>
              </a:ext>
            </a:extLst>
          </p:cNvPr>
          <p:cNvPicPr>
            <a:picLocks noChangeAspect="1"/>
          </p:cNvPicPr>
          <p:nvPr/>
        </p:nvPicPr>
        <p:blipFill>
          <a:blip r:embed="rId4"/>
          <a:stretch>
            <a:fillRect/>
          </a:stretch>
        </p:blipFill>
        <p:spPr>
          <a:xfrm>
            <a:off x="8277639" y="3239743"/>
            <a:ext cx="1600200" cy="1200150"/>
          </a:xfrm>
          <a:prstGeom prst="rect">
            <a:avLst/>
          </a:prstGeom>
        </p:spPr>
      </p:pic>
    </p:spTree>
    <p:extLst>
      <p:ext uri="{BB962C8B-B14F-4D97-AF65-F5344CB8AC3E}">
        <p14:creationId xmlns:p14="http://schemas.microsoft.com/office/powerpoint/2010/main" val="2881714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a:xfrm>
            <a:off x="810000" y="447188"/>
            <a:ext cx="10571998" cy="970450"/>
          </a:xfrm>
        </p:spPr>
        <p:txBody>
          <a:bodyPr/>
          <a:lstStyle/>
          <a:p>
            <a:r>
              <a:rPr kumimoji="1" lang="en-US" altLang="ja-JP" dirty="0">
                <a:latin typeface="ＭＳ Ｐゴシック" panose="020B0600070205080204" pitchFamily="50" charset="-128"/>
                <a:ea typeface="ＭＳ Ｐゴシック" panose="020B0600070205080204" pitchFamily="50" charset="-128"/>
              </a:rPr>
              <a:t>Air-tightness in room</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0000" y="1882593"/>
            <a:ext cx="6949469" cy="4975400"/>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Room has many components, such as ceiling, wall, floor, door, window and others.</a:t>
            </a:r>
          </a:p>
          <a:p>
            <a:r>
              <a:rPr lang="en-US" altLang="ja-JP" sz="2400" dirty="0">
                <a:latin typeface="ＭＳ Ｐゴシック" panose="020B0600070205080204" pitchFamily="50" charset="-128"/>
                <a:ea typeface="ＭＳ Ｐゴシック" panose="020B0600070205080204" pitchFamily="50" charset="-128"/>
              </a:rPr>
              <a:t>All components contact with dirty air, and they need air-tightness.</a:t>
            </a:r>
          </a:p>
          <a:p>
            <a:r>
              <a:rPr lang="en-US" altLang="ja-JP" sz="2400" dirty="0">
                <a:latin typeface="ＭＳ Ｐゴシック" panose="020B0600070205080204" pitchFamily="50" charset="-128"/>
                <a:ea typeface="ＭＳ Ｐゴシック" panose="020B0600070205080204" pitchFamily="50" charset="-128"/>
              </a:rPr>
              <a:t>Air-tightness level is decided by weakest component. And weakest component in all components is door. Door cannot be sealed, because door must be opened. </a:t>
            </a:r>
          </a:p>
          <a:p>
            <a:r>
              <a:rPr lang="en-US" altLang="ja-JP" sz="2400" dirty="0">
                <a:latin typeface="ＭＳ Ｐゴシック" panose="020B0600070205080204" pitchFamily="50" charset="-128"/>
                <a:ea typeface="ＭＳ Ｐゴシック" panose="020B0600070205080204" pitchFamily="50" charset="-128"/>
              </a:rPr>
              <a:t>If submarine door or spaceship door can be used, perfect air-tightness can be realized. But it is difficult by cost and convenience.</a:t>
            </a:r>
          </a:p>
        </p:txBody>
      </p:sp>
      <p:sp>
        <p:nvSpPr>
          <p:cNvPr id="20" name="正方形/長方形 19">
            <a:extLst>
              <a:ext uri="{FF2B5EF4-FFF2-40B4-BE49-F238E27FC236}">
                <a16:creationId xmlns:a16="http://schemas.microsoft.com/office/drawing/2014/main" id="{A2E99988-BEDF-487F-B380-5266C30CF5E7}"/>
              </a:ext>
            </a:extLst>
          </p:cNvPr>
          <p:cNvSpPr/>
          <p:nvPr/>
        </p:nvSpPr>
        <p:spPr>
          <a:xfrm>
            <a:off x="9054551" y="2959136"/>
            <a:ext cx="2902226" cy="1986806"/>
          </a:xfrm>
          <a:prstGeom prst="rect">
            <a:avLst/>
          </a:prstGeom>
          <a:solidFill>
            <a:schemeClr val="accent4">
              <a:lumMod val="60000"/>
              <a:lumOff val="40000"/>
            </a:schemeClr>
          </a:solidFill>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3" name="正方形/長方形 22">
            <a:extLst>
              <a:ext uri="{FF2B5EF4-FFF2-40B4-BE49-F238E27FC236}">
                <a16:creationId xmlns:a16="http://schemas.microsoft.com/office/drawing/2014/main" id="{22C58834-D63E-4D28-89B0-7C9724811642}"/>
              </a:ext>
            </a:extLst>
          </p:cNvPr>
          <p:cNvSpPr/>
          <p:nvPr/>
        </p:nvSpPr>
        <p:spPr>
          <a:xfrm>
            <a:off x="10609330" y="3711392"/>
            <a:ext cx="792407" cy="900953"/>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BSC</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3E89B683-7E00-4317-B61B-03EA3BC77634}"/>
              </a:ext>
            </a:extLst>
          </p:cNvPr>
          <p:cNvSpPr/>
          <p:nvPr/>
        </p:nvSpPr>
        <p:spPr>
          <a:xfrm>
            <a:off x="10609330" y="4612345"/>
            <a:ext cx="108000" cy="288000"/>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46D735B2-57E4-41FA-A94E-028D2A6449CC}"/>
              </a:ext>
            </a:extLst>
          </p:cNvPr>
          <p:cNvSpPr/>
          <p:nvPr/>
        </p:nvSpPr>
        <p:spPr>
          <a:xfrm>
            <a:off x="11299610" y="4616828"/>
            <a:ext cx="108000" cy="288000"/>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54FB121D-76D5-4D9F-A72C-D9B0685287CA}"/>
              </a:ext>
            </a:extLst>
          </p:cNvPr>
          <p:cNvSpPr/>
          <p:nvPr/>
        </p:nvSpPr>
        <p:spPr>
          <a:xfrm>
            <a:off x="7851920" y="2959136"/>
            <a:ext cx="1181663" cy="1995769"/>
          </a:xfrm>
          <a:prstGeom prst="rect">
            <a:avLst/>
          </a:prstGeom>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8" name="テキスト ボックス 27">
            <a:extLst>
              <a:ext uri="{FF2B5EF4-FFF2-40B4-BE49-F238E27FC236}">
                <a16:creationId xmlns:a16="http://schemas.microsoft.com/office/drawing/2014/main" id="{24A4F0EE-C004-4455-AA3C-A875BCAC4D60}"/>
              </a:ext>
            </a:extLst>
          </p:cNvPr>
          <p:cNvSpPr txBox="1"/>
          <p:nvPr/>
        </p:nvSpPr>
        <p:spPr>
          <a:xfrm>
            <a:off x="9533853" y="3311131"/>
            <a:ext cx="939210" cy="707886"/>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Lab</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solidFill>
                  <a:prstClr val="black"/>
                </a:solidFill>
                <a:latin typeface="ＭＳ Ｐゴシック" panose="020B0600070205080204" pitchFamily="50" charset="-128"/>
                <a:ea typeface="ＭＳ Ｐゴシック" panose="020B0600070205080204" pitchFamily="50" charset="-128"/>
              </a:rPr>
              <a:t>room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7F99BADB-611A-4843-BF10-860554560C68}"/>
              </a:ext>
            </a:extLst>
          </p:cNvPr>
          <p:cNvSpPr txBox="1"/>
          <p:nvPr/>
        </p:nvSpPr>
        <p:spPr>
          <a:xfrm>
            <a:off x="7966983" y="3311131"/>
            <a:ext cx="939210" cy="707886"/>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Ante r</a:t>
            </a:r>
            <a:r>
              <a:rPr kumimoji="1" lang="en-US" altLang="ja-JP" sz="2400" dirty="0" err="1">
                <a:solidFill>
                  <a:prstClr val="black"/>
                </a:solidFill>
                <a:latin typeface="ＭＳ Ｐゴシック" panose="020B0600070205080204" pitchFamily="50" charset="-128"/>
                <a:ea typeface="ＭＳ Ｐゴシック" panose="020B0600070205080204" pitchFamily="50" charset="-128"/>
              </a:rPr>
              <a:t>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BBE6D92D-B312-4359-9316-DD263D1915D6}"/>
              </a:ext>
            </a:extLst>
          </p:cNvPr>
          <p:cNvSpPr/>
          <p:nvPr/>
        </p:nvSpPr>
        <p:spPr>
          <a:xfrm>
            <a:off x="7796596" y="3550027"/>
            <a:ext cx="133260" cy="1415597"/>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FB61D44F-033A-4B80-8340-5598B0CDD423}"/>
              </a:ext>
            </a:extLst>
          </p:cNvPr>
          <p:cNvSpPr/>
          <p:nvPr/>
        </p:nvSpPr>
        <p:spPr>
          <a:xfrm>
            <a:off x="8969877" y="3530345"/>
            <a:ext cx="133260" cy="1415597"/>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86B197C2-F7C5-4521-82C6-7A2FC02E58F9}"/>
              </a:ext>
            </a:extLst>
          </p:cNvPr>
          <p:cNvSpPr/>
          <p:nvPr/>
        </p:nvSpPr>
        <p:spPr>
          <a:xfrm>
            <a:off x="8784714" y="3963830"/>
            <a:ext cx="567292" cy="451767"/>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PB</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C73C989B-79DE-4784-866D-65360DE23867}"/>
              </a:ext>
            </a:extLst>
          </p:cNvPr>
          <p:cNvSpPr/>
          <p:nvPr/>
        </p:nvSpPr>
        <p:spPr>
          <a:xfrm>
            <a:off x="9506312" y="4205907"/>
            <a:ext cx="605876" cy="707886"/>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AC</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36" name="正方形/長方形 35">
            <a:extLst>
              <a:ext uri="{FF2B5EF4-FFF2-40B4-BE49-F238E27FC236}">
                <a16:creationId xmlns:a16="http://schemas.microsoft.com/office/drawing/2014/main" id="{E43BF711-FDF5-4244-994A-C8E391530B08}"/>
              </a:ext>
            </a:extLst>
          </p:cNvPr>
          <p:cNvSpPr/>
          <p:nvPr/>
        </p:nvSpPr>
        <p:spPr>
          <a:xfrm>
            <a:off x="8048047" y="4226057"/>
            <a:ext cx="667113" cy="451767"/>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HW</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38" name="吹き出し: 四角形 37">
            <a:extLst>
              <a:ext uri="{FF2B5EF4-FFF2-40B4-BE49-F238E27FC236}">
                <a16:creationId xmlns:a16="http://schemas.microsoft.com/office/drawing/2014/main" id="{41B926D9-AA02-4730-9258-293B70A5739B}"/>
              </a:ext>
            </a:extLst>
          </p:cNvPr>
          <p:cNvSpPr/>
          <p:nvPr/>
        </p:nvSpPr>
        <p:spPr>
          <a:xfrm>
            <a:off x="8205565" y="2130252"/>
            <a:ext cx="1303719" cy="486707"/>
          </a:xfrm>
          <a:prstGeom prst="wedgeRectCallout">
            <a:avLst>
              <a:gd name="adj1" fmla="val -16572"/>
              <a:gd name="adj2" fmla="val 120023"/>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Ceiling</a:t>
            </a:r>
            <a:endParaRPr kumimoji="1" lang="ja-JP" altLang="en-US" dirty="0"/>
          </a:p>
        </p:txBody>
      </p:sp>
      <p:sp>
        <p:nvSpPr>
          <p:cNvPr id="39" name="吹き出し: 四角形 38">
            <a:extLst>
              <a:ext uri="{FF2B5EF4-FFF2-40B4-BE49-F238E27FC236}">
                <a16:creationId xmlns:a16="http://schemas.microsoft.com/office/drawing/2014/main" id="{BD013CDD-63DF-481C-B8C1-814DA1025183}"/>
              </a:ext>
            </a:extLst>
          </p:cNvPr>
          <p:cNvSpPr/>
          <p:nvPr/>
        </p:nvSpPr>
        <p:spPr>
          <a:xfrm>
            <a:off x="10230321" y="2140852"/>
            <a:ext cx="1303719" cy="486707"/>
          </a:xfrm>
          <a:prstGeom prst="wedgeRectCallout">
            <a:avLst>
              <a:gd name="adj1" fmla="val 78320"/>
              <a:gd name="adj2" fmla="val 183569"/>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Wall</a:t>
            </a:r>
            <a:endParaRPr kumimoji="1" lang="ja-JP" altLang="en-US" dirty="0"/>
          </a:p>
        </p:txBody>
      </p:sp>
      <p:sp>
        <p:nvSpPr>
          <p:cNvPr id="40" name="吹き出し: 四角形 39">
            <a:extLst>
              <a:ext uri="{FF2B5EF4-FFF2-40B4-BE49-F238E27FC236}">
                <a16:creationId xmlns:a16="http://schemas.microsoft.com/office/drawing/2014/main" id="{91A65028-A86C-49E8-BDEB-39E9ABB7968B}"/>
              </a:ext>
            </a:extLst>
          </p:cNvPr>
          <p:cNvSpPr/>
          <p:nvPr/>
        </p:nvSpPr>
        <p:spPr>
          <a:xfrm>
            <a:off x="8202593" y="5364250"/>
            <a:ext cx="1303719" cy="486707"/>
          </a:xfrm>
          <a:prstGeom prst="wedgeRectCallout">
            <a:avLst>
              <a:gd name="adj1" fmla="val 13339"/>
              <a:gd name="adj2" fmla="val -181129"/>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Door</a:t>
            </a:r>
            <a:endParaRPr kumimoji="1" lang="ja-JP" altLang="en-US" dirty="0"/>
          </a:p>
        </p:txBody>
      </p:sp>
      <p:sp>
        <p:nvSpPr>
          <p:cNvPr id="41" name="吹き出し: 四角形 40">
            <a:extLst>
              <a:ext uri="{FF2B5EF4-FFF2-40B4-BE49-F238E27FC236}">
                <a16:creationId xmlns:a16="http://schemas.microsoft.com/office/drawing/2014/main" id="{092FF463-41D5-4A9B-BD51-255FFCE03DA9}"/>
              </a:ext>
            </a:extLst>
          </p:cNvPr>
          <p:cNvSpPr/>
          <p:nvPr/>
        </p:nvSpPr>
        <p:spPr>
          <a:xfrm>
            <a:off x="10230321" y="5360188"/>
            <a:ext cx="1303719" cy="486707"/>
          </a:xfrm>
          <a:prstGeom prst="wedgeRectCallout">
            <a:avLst>
              <a:gd name="adj1" fmla="val 20560"/>
              <a:gd name="adj2" fmla="val -131398"/>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Floor</a:t>
            </a:r>
            <a:endParaRPr kumimoji="1" lang="ja-JP" altLang="en-US" dirty="0"/>
          </a:p>
        </p:txBody>
      </p:sp>
    </p:spTree>
    <p:extLst>
      <p:ext uri="{BB962C8B-B14F-4D97-AF65-F5344CB8AC3E}">
        <p14:creationId xmlns:p14="http://schemas.microsoft.com/office/powerpoint/2010/main" val="2319552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a:xfrm>
            <a:off x="810000" y="447188"/>
            <a:ext cx="10571998" cy="970450"/>
          </a:xfrm>
        </p:spPr>
        <p:txBody>
          <a:bodyPr/>
          <a:lstStyle/>
          <a:p>
            <a:r>
              <a:rPr lang="en-US" altLang="ja-JP" dirty="0">
                <a:latin typeface="ＭＳ Ｐゴシック" panose="020B0600070205080204" pitchFamily="50" charset="-128"/>
                <a:ea typeface="ＭＳ Ｐゴシック" panose="020B0600070205080204" pitchFamily="50" charset="-128"/>
              </a:rPr>
              <a:t>How to test room a</a:t>
            </a:r>
            <a:r>
              <a:rPr kumimoji="1" lang="en-US" altLang="ja-JP" dirty="0">
                <a:latin typeface="ＭＳ Ｐゴシック" panose="020B0600070205080204" pitchFamily="50" charset="-128"/>
                <a:ea typeface="ＭＳ Ｐゴシック" panose="020B0600070205080204" pitchFamily="50" charset="-128"/>
              </a:rPr>
              <a:t>ir-tightness?</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0000" y="1882593"/>
            <a:ext cx="6787203" cy="4975400"/>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Room air-tightness is defined by leakage air volume at defined different pressure.</a:t>
            </a:r>
            <a:endParaRPr lang="ja-JP" altLang="en-US"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Different pressure can be measured by pressure gauge (manometer).</a:t>
            </a:r>
          </a:p>
          <a:p>
            <a:r>
              <a:rPr lang="en-US" altLang="ja-JP" sz="2400" dirty="0">
                <a:latin typeface="ＭＳ Ｐゴシック" panose="020B0600070205080204" pitchFamily="50" charset="-128"/>
                <a:ea typeface="ＭＳ Ｐゴシック" panose="020B0600070205080204" pitchFamily="50" charset="-128"/>
              </a:rPr>
              <a:t>Leakage air volume is same to supply air volume. Supply air volume can be measured by air volume meter directly or fan capacity, power consumption and different pressure indirectly. </a:t>
            </a:r>
          </a:p>
        </p:txBody>
      </p:sp>
      <p:sp>
        <p:nvSpPr>
          <p:cNvPr id="19" name="正方形/長方形 18">
            <a:extLst>
              <a:ext uri="{FF2B5EF4-FFF2-40B4-BE49-F238E27FC236}">
                <a16:creationId xmlns:a16="http://schemas.microsoft.com/office/drawing/2014/main" id="{8E11FD1A-A995-37A2-DD5A-51A7D01FD19A}"/>
              </a:ext>
            </a:extLst>
          </p:cNvPr>
          <p:cNvSpPr/>
          <p:nvPr/>
        </p:nvSpPr>
        <p:spPr>
          <a:xfrm>
            <a:off x="9121164" y="2959136"/>
            <a:ext cx="2260834" cy="1995769"/>
          </a:xfrm>
          <a:prstGeom prst="rect">
            <a:avLst/>
          </a:prstGeom>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 name="テキスト ボックス 20">
            <a:extLst>
              <a:ext uri="{FF2B5EF4-FFF2-40B4-BE49-F238E27FC236}">
                <a16:creationId xmlns:a16="http://schemas.microsoft.com/office/drawing/2014/main" id="{B68D5B0F-7E44-EB5A-0C11-DF607A5449A5}"/>
              </a:ext>
            </a:extLst>
          </p:cNvPr>
          <p:cNvSpPr txBox="1"/>
          <p:nvPr/>
        </p:nvSpPr>
        <p:spPr>
          <a:xfrm>
            <a:off x="9781976" y="3228945"/>
            <a:ext cx="939210"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r</a:t>
            </a:r>
            <a:r>
              <a:rPr kumimoji="1" lang="en-US" altLang="ja-JP" sz="2400" dirty="0" err="1">
                <a:solidFill>
                  <a:prstClr val="black"/>
                </a:solidFill>
                <a:latin typeface="ＭＳ Ｐゴシック" panose="020B0600070205080204" pitchFamily="50" charset="-128"/>
                <a:ea typeface="ＭＳ Ｐゴシック" panose="020B0600070205080204" pitchFamily="50" charset="-128"/>
              </a:rPr>
              <a:t>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cxnSp>
        <p:nvCxnSpPr>
          <p:cNvPr id="31" name="直線矢印コネクタ 30">
            <a:extLst>
              <a:ext uri="{FF2B5EF4-FFF2-40B4-BE49-F238E27FC236}">
                <a16:creationId xmlns:a16="http://schemas.microsoft.com/office/drawing/2014/main" id="{ABE575FB-746E-4CD1-7D17-981BA5832E94}"/>
              </a:ext>
            </a:extLst>
          </p:cNvPr>
          <p:cNvCxnSpPr>
            <a:cxnSpLocks/>
          </p:cNvCxnSpPr>
          <p:nvPr/>
        </p:nvCxnSpPr>
        <p:spPr>
          <a:xfrm>
            <a:off x="8277643" y="3957020"/>
            <a:ext cx="108000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32" name="楕円 31">
            <a:extLst>
              <a:ext uri="{FF2B5EF4-FFF2-40B4-BE49-F238E27FC236}">
                <a16:creationId xmlns:a16="http://schemas.microsoft.com/office/drawing/2014/main" id="{7DB860B2-542A-C488-2D70-DFBC37E7DBC2}"/>
              </a:ext>
            </a:extLst>
          </p:cNvPr>
          <p:cNvSpPr/>
          <p:nvPr/>
        </p:nvSpPr>
        <p:spPr>
          <a:xfrm>
            <a:off x="8577895" y="3771184"/>
            <a:ext cx="345187" cy="371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F</a:t>
            </a:r>
            <a:endParaRPr kumimoji="1" lang="ja-JP" altLang="en-US" dirty="0"/>
          </a:p>
        </p:txBody>
      </p:sp>
      <p:sp>
        <p:nvSpPr>
          <p:cNvPr id="34" name="楕円 33">
            <a:extLst>
              <a:ext uri="{FF2B5EF4-FFF2-40B4-BE49-F238E27FC236}">
                <a16:creationId xmlns:a16="http://schemas.microsoft.com/office/drawing/2014/main" id="{AE4EA85D-00E2-5663-1BD4-DB4F62EB40D7}"/>
              </a:ext>
            </a:extLst>
          </p:cNvPr>
          <p:cNvSpPr/>
          <p:nvPr/>
        </p:nvSpPr>
        <p:spPr>
          <a:xfrm>
            <a:off x="8575341" y="3043109"/>
            <a:ext cx="345187" cy="371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P</a:t>
            </a:r>
            <a:endParaRPr kumimoji="1" lang="ja-JP" altLang="en-US" dirty="0"/>
          </a:p>
        </p:txBody>
      </p:sp>
      <p:cxnSp>
        <p:nvCxnSpPr>
          <p:cNvPr id="36" name="直線コネクタ 35">
            <a:extLst>
              <a:ext uri="{FF2B5EF4-FFF2-40B4-BE49-F238E27FC236}">
                <a16:creationId xmlns:a16="http://schemas.microsoft.com/office/drawing/2014/main" id="{592B8C91-9B0C-CC0F-E801-B36842D0ECCD}"/>
              </a:ext>
            </a:extLst>
          </p:cNvPr>
          <p:cNvCxnSpPr/>
          <p:nvPr/>
        </p:nvCxnSpPr>
        <p:spPr>
          <a:xfrm>
            <a:off x="8245362" y="3228945"/>
            <a:ext cx="1080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7" name="吹き出し: 四角形 36">
            <a:extLst>
              <a:ext uri="{FF2B5EF4-FFF2-40B4-BE49-F238E27FC236}">
                <a16:creationId xmlns:a16="http://schemas.microsoft.com/office/drawing/2014/main" id="{8FFBAB4F-F0EC-5563-5BBC-0393132E87D9}"/>
              </a:ext>
            </a:extLst>
          </p:cNvPr>
          <p:cNvSpPr/>
          <p:nvPr/>
        </p:nvSpPr>
        <p:spPr>
          <a:xfrm>
            <a:off x="8277643" y="2116026"/>
            <a:ext cx="2260834" cy="486707"/>
          </a:xfrm>
          <a:prstGeom prst="wedgeRectCallout">
            <a:avLst>
              <a:gd name="adj1" fmla="val -26844"/>
              <a:gd name="adj2" fmla="val 134934"/>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Pressure gauge</a:t>
            </a:r>
            <a:endParaRPr kumimoji="1" lang="ja-JP" altLang="en-US" dirty="0"/>
          </a:p>
        </p:txBody>
      </p:sp>
      <p:sp>
        <p:nvSpPr>
          <p:cNvPr id="38" name="吹き出し: 四角形 37">
            <a:extLst>
              <a:ext uri="{FF2B5EF4-FFF2-40B4-BE49-F238E27FC236}">
                <a16:creationId xmlns:a16="http://schemas.microsoft.com/office/drawing/2014/main" id="{6941E378-E154-DE43-8A3E-B748C4782CED}"/>
              </a:ext>
            </a:extLst>
          </p:cNvPr>
          <p:cNvSpPr/>
          <p:nvPr/>
        </p:nvSpPr>
        <p:spPr>
          <a:xfrm>
            <a:off x="8277643" y="5311308"/>
            <a:ext cx="1303719" cy="486707"/>
          </a:xfrm>
          <a:prstGeom prst="wedgeRectCallout">
            <a:avLst>
              <a:gd name="adj1" fmla="val -18947"/>
              <a:gd name="adj2" fmla="val -249718"/>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Fan</a:t>
            </a:r>
            <a:endParaRPr kumimoji="1" lang="ja-JP" altLang="en-US" dirty="0"/>
          </a:p>
        </p:txBody>
      </p:sp>
      <p:sp>
        <p:nvSpPr>
          <p:cNvPr id="39" name="吹き出し: 四角形 38">
            <a:extLst>
              <a:ext uri="{FF2B5EF4-FFF2-40B4-BE49-F238E27FC236}">
                <a16:creationId xmlns:a16="http://schemas.microsoft.com/office/drawing/2014/main" id="{BC993412-BD57-71C1-5703-EE5227C4F1F4}"/>
              </a:ext>
            </a:extLst>
          </p:cNvPr>
          <p:cNvSpPr/>
          <p:nvPr/>
        </p:nvSpPr>
        <p:spPr>
          <a:xfrm>
            <a:off x="10461034" y="5295874"/>
            <a:ext cx="1614852" cy="486708"/>
          </a:xfrm>
          <a:prstGeom prst="wedgeRectCallout">
            <a:avLst>
              <a:gd name="adj1" fmla="val -4474"/>
              <a:gd name="adj2" fmla="val -300414"/>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Leakage air</a:t>
            </a:r>
            <a:endParaRPr kumimoji="1" lang="ja-JP" altLang="en-US" dirty="0"/>
          </a:p>
        </p:txBody>
      </p:sp>
      <p:cxnSp>
        <p:nvCxnSpPr>
          <p:cNvPr id="43" name="コネクタ: 曲線 42">
            <a:extLst>
              <a:ext uri="{FF2B5EF4-FFF2-40B4-BE49-F238E27FC236}">
                <a16:creationId xmlns:a16="http://schemas.microsoft.com/office/drawing/2014/main" id="{7F2FD091-2C9C-B7A2-E9DC-F838B180335A}"/>
              </a:ext>
            </a:extLst>
          </p:cNvPr>
          <p:cNvCxnSpPr/>
          <p:nvPr/>
        </p:nvCxnSpPr>
        <p:spPr>
          <a:xfrm>
            <a:off x="11009186" y="3881598"/>
            <a:ext cx="720000" cy="288000"/>
          </a:xfrm>
          <a:prstGeom prst="curvedConnector3">
            <a:avLst>
              <a:gd name="adj1" fmla="val 53870"/>
            </a:avLst>
          </a:prstGeom>
          <a:ln w="50800">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6" name="コネクタ: 曲線 45">
            <a:extLst>
              <a:ext uri="{FF2B5EF4-FFF2-40B4-BE49-F238E27FC236}">
                <a16:creationId xmlns:a16="http://schemas.microsoft.com/office/drawing/2014/main" id="{DB6E2CEA-FE22-4467-8D80-B69A1E9DC04B}"/>
              </a:ext>
            </a:extLst>
          </p:cNvPr>
          <p:cNvCxnSpPr>
            <a:cxnSpLocks/>
          </p:cNvCxnSpPr>
          <p:nvPr/>
        </p:nvCxnSpPr>
        <p:spPr>
          <a:xfrm rot="5400000" flipH="1" flipV="1">
            <a:off x="10692917" y="2828860"/>
            <a:ext cx="720000" cy="288000"/>
          </a:xfrm>
          <a:prstGeom prst="curvedConnector3">
            <a:avLst>
              <a:gd name="adj1" fmla="val 50000"/>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50" name="コネクタ: 曲線 49">
            <a:extLst>
              <a:ext uri="{FF2B5EF4-FFF2-40B4-BE49-F238E27FC236}">
                <a16:creationId xmlns:a16="http://schemas.microsoft.com/office/drawing/2014/main" id="{3DD512D6-2976-868D-C13B-B74F0B2258E6}"/>
              </a:ext>
            </a:extLst>
          </p:cNvPr>
          <p:cNvCxnSpPr/>
          <p:nvPr/>
        </p:nvCxnSpPr>
        <p:spPr>
          <a:xfrm rot="16200000" flipH="1">
            <a:off x="9712716" y="4810905"/>
            <a:ext cx="720000" cy="288000"/>
          </a:xfrm>
          <a:prstGeom prst="curvedConnector3">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51" name="吹き出し: 四角形 50">
            <a:extLst>
              <a:ext uri="{FF2B5EF4-FFF2-40B4-BE49-F238E27FC236}">
                <a16:creationId xmlns:a16="http://schemas.microsoft.com/office/drawing/2014/main" id="{C3440127-9637-B380-5AAD-BB6067B8ACDB}"/>
              </a:ext>
            </a:extLst>
          </p:cNvPr>
          <p:cNvSpPr/>
          <p:nvPr/>
        </p:nvSpPr>
        <p:spPr>
          <a:xfrm>
            <a:off x="9637753" y="5924104"/>
            <a:ext cx="1614852" cy="486708"/>
          </a:xfrm>
          <a:prstGeom prst="wedgeRectCallout">
            <a:avLst>
              <a:gd name="adj1" fmla="val -71884"/>
              <a:gd name="adj2" fmla="val -428646"/>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Supply air</a:t>
            </a:r>
            <a:endParaRPr kumimoji="1" lang="ja-JP" altLang="en-US" dirty="0"/>
          </a:p>
        </p:txBody>
      </p:sp>
    </p:spTree>
    <p:extLst>
      <p:ext uri="{BB962C8B-B14F-4D97-AF65-F5344CB8AC3E}">
        <p14:creationId xmlns:p14="http://schemas.microsoft.com/office/powerpoint/2010/main" val="3386142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Room air-tightness test method</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1" y="1921895"/>
            <a:ext cx="11225700" cy="1507106"/>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Photo shows a sample of room (house) air-tightness test method.</a:t>
            </a:r>
          </a:p>
          <a:p>
            <a:r>
              <a:rPr lang="en-US" altLang="ja-JP" sz="2400" dirty="0">
                <a:latin typeface="ＭＳ Ｐゴシック" panose="020B0600070205080204" pitchFamily="50" charset="-128"/>
                <a:ea typeface="ＭＳ Ｐゴシック" panose="020B0600070205080204" pitchFamily="50" charset="-128"/>
              </a:rPr>
              <a:t>All doors, windows, air inlet and air outlet are closed. </a:t>
            </a:r>
            <a:endParaRPr lang="ja-JP" altLang="en-US"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Fan exhausts air from room. And air volume and different pressure are measured. </a:t>
            </a:r>
          </a:p>
        </p:txBody>
      </p:sp>
      <p:pic>
        <p:nvPicPr>
          <p:cNvPr id="5" name="図 4" descr="建物, 窓, 座る, 小さい が含まれている画像&#10;&#10;自動的に生成された説明">
            <a:extLst>
              <a:ext uri="{FF2B5EF4-FFF2-40B4-BE49-F238E27FC236}">
                <a16:creationId xmlns:a16="http://schemas.microsoft.com/office/drawing/2014/main" id="{01B7514C-74B8-6542-6925-509221F1FA26}"/>
              </a:ext>
            </a:extLst>
          </p:cNvPr>
          <p:cNvPicPr>
            <a:picLocks noChangeAspect="1"/>
          </p:cNvPicPr>
          <p:nvPr/>
        </p:nvPicPr>
        <p:blipFill>
          <a:blip r:embed="rId3"/>
          <a:stretch>
            <a:fillRect/>
          </a:stretch>
        </p:blipFill>
        <p:spPr>
          <a:xfrm>
            <a:off x="2377190" y="3478279"/>
            <a:ext cx="4320000" cy="3240001"/>
          </a:xfrm>
          <a:prstGeom prst="rect">
            <a:avLst/>
          </a:prstGeom>
        </p:spPr>
      </p:pic>
      <p:pic>
        <p:nvPicPr>
          <p:cNvPr id="7" name="図 6" descr="屋内, 座る, 部屋, テーブル が含まれている画像&#10;&#10;自動的に生成された説明">
            <a:extLst>
              <a:ext uri="{FF2B5EF4-FFF2-40B4-BE49-F238E27FC236}">
                <a16:creationId xmlns:a16="http://schemas.microsoft.com/office/drawing/2014/main" id="{604C2C39-D191-16A9-3FA0-65D14279C784}"/>
              </a:ext>
            </a:extLst>
          </p:cNvPr>
          <p:cNvPicPr>
            <a:picLocks noChangeAspect="1"/>
          </p:cNvPicPr>
          <p:nvPr/>
        </p:nvPicPr>
        <p:blipFill>
          <a:blip r:embed="rId4"/>
          <a:stretch>
            <a:fillRect/>
          </a:stretch>
        </p:blipFill>
        <p:spPr>
          <a:xfrm>
            <a:off x="6978468" y="3478279"/>
            <a:ext cx="4320000" cy="3240001"/>
          </a:xfrm>
          <a:prstGeom prst="rect">
            <a:avLst/>
          </a:prstGeom>
        </p:spPr>
      </p:pic>
      <p:sp>
        <p:nvSpPr>
          <p:cNvPr id="10" name="吹き出し: 四角形 9">
            <a:extLst>
              <a:ext uri="{FF2B5EF4-FFF2-40B4-BE49-F238E27FC236}">
                <a16:creationId xmlns:a16="http://schemas.microsoft.com/office/drawing/2014/main" id="{D38BE066-DAA5-B7E9-0C63-959BE66EC086}"/>
              </a:ext>
            </a:extLst>
          </p:cNvPr>
          <p:cNvSpPr/>
          <p:nvPr/>
        </p:nvSpPr>
        <p:spPr>
          <a:xfrm>
            <a:off x="8254380" y="3478279"/>
            <a:ext cx="1303719" cy="486707"/>
          </a:xfrm>
          <a:prstGeom prst="wedgeRectCallout">
            <a:avLst>
              <a:gd name="adj1" fmla="val -51233"/>
              <a:gd name="adj2" fmla="val 200585"/>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Fan</a:t>
            </a:r>
            <a:endParaRPr kumimoji="1" lang="ja-JP" altLang="en-US" dirty="0"/>
          </a:p>
        </p:txBody>
      </p:sp>
      <p:cxnSp>
        <p:nvCxnSpPr>
          <p:cNvPr id="11" name="直線矢印コネクタ 10">
            <a:extLst>
              <a:ext uri="{FF2B5EF4-FFF2-40B4-BE49-F238E27FC236}">
                <a16:creationId xmlns:a16="http://schemas.microsoft.com/office/drawing/2014/main" id="{E648FA7D-AAD0-1A8F-E768-3B809727CA2B}"/>
              </a:ext>
            </a:extLst>
          </p:cNvPr>
          <p:cNvCxnSpPr>
            <a:cxnSpLocks/>
          </p:cNvCxnSpPr>
          <p:nvPr/>
        </p:nvCxnSpPr>
        <p:spPr>
          <a:xfrm flipV="1">
            <a:off x="3226670" y="5747657"/>
            <a:ext cx="720000" cy="360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258E6A75-1184-A75F-19B9-E294A1717675}"/>
              </a:ext>
            </a:extLst>
          </p:cNvPr>
          <p:cNvCxnSpPr>
            <a:cxnSpLocks/>
          </p:cNvCxnSpPr>
          <p:nvPr/>
        </p:nvCxnSpPr>
        <p:spPr>
          <a:xfrm>
            <a:off x="8977595" y="5927657"/>
            <a:ext cx="580504" cy="603772"/>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sp>
        <p:nvSpPr>
          <p:cNvPr id="16" name="吹き出し: 四角形 15">
            <a:extLst>
              <a:ext uri="{FF2B5EF4-FFF2-40B4-BE49-F238E27FC236}">
                <a16:creationId xmlns:a16="http://schemas.microsoft.com/office/drawing/2014/main" id="{64400BD2-DFC1-60DE-7EBF-6E3F9570E775}"/>
              </a:ext>
            </a:extLst>
          </p:cNvPr>
          <p:cNvSpPr/>
          <p:nvPr/>
        </p:nvSpPr>
        <p:spPr>
          <a:xfrm>
            <a:off x="2377190" y="3446551"/>
            <a:ext cx="1303719" cy="486707"/>
          </a:xfrm>
          <a:prstGeom prst="wedgeRectCallout">
            <a:avLst>
              <a:gd name="adj1" fmla="val 70117"/>
              <a:gd name="adj2" fmla="val 388460"/>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Fan</a:t>
            </a:r>
            <a:endParaRPr kumimoji="1" lang="ja-JP" altLang="en-US" dirty="0"/>
          </a:p>
        </p:txBody>
      </p:sp>
    </p:spTree>
    <p:extLst>
      <p:ext uri="{BB962C8B-B14F-4D97-AF65-F5344CB8AC3E}">
        <p14:creationId xmlns:p14="http://schemas.microsoft.com/office/powerpoint/2010/main" val="1642473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a:xfrm>
            <a:off x="810000" y="447188"/>
            <a:ext cx="10571998" cy="970450"/>
          </a:xfrm>
        </p:spPr>
        <p:txBody>
          <a:bodyPr/>
          <a:lstStyle/>
          <a:p>
            <a:r>
              <a:rPr lang="en-US" altLang="ja-JP" dirty="0">
                <a:latin typeface="ＭＳ Ｐゴシック" panose="020B0600070205080204" pitchFamily="50" charset="-128"/>
                <a:ea typeface="ＭＳ Ｐゴシック" panose="020B0600070205080204" pitchFamily="50" charset="-128"/>
              </a:rPr>
              <a:t>A</a:t>
            </a:r>
            <a:r>
              <a:rPr kumimoji="1" lang="en-US" altLang="ja-JP" dirty="0">
                <a:latin typeface="ＭＳ Ｐゴシック" panose="020B0600070205080204" pitchFamily="50" charset="-128"/>
                <a:ea typeface="ＭＳ Ｐゴシック" panose="020B0600070205080204" pitchFamily="50" charset="-128"/>
              </a:rPr>
              <a:t>ir-tightness of door</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0000" y="1882593"/>
            <a:ext cx="7984375" cy="4975400"/>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JIS (Japanese Industrial Standard) has door air-tightness standard of A 4702 shown as right. </a:t>
            </a:r>
          </a:p>
          <a:p>
            <a:r>
              <a:rPr lang="en-US" altLang="ja-JP" sz="2400" dirty="0">
                <a:latin typeface="ＭＳ Ｐゴシック" panose="020B0600070205080204" pitchFamily="50" charset="-128"/>
                <a:ea typeface="ＭＳ Ｐゴシック" panose="020B0600070205080204" pitchFamily="50" charset="-128"/>
              </a:rPr>
              <a:t>A-4 class is highest level, but for example, door of W1m x H2m has air leakage volume of </a:t>
            </a:r>
            <a:r>
              <a:rPr lang="en-US" altLang="ja-JP" sz="2400" u="sng" dirty="0">
                <a:latin typeface="ＭＳ Ｐゴシック" panose="020B0600070205080204" pitchFamily="50" charset="-128"/>
                <a:ea typeface="ＭＳ Ｐゴシック" panose="020B0600070205080204" pitchFamily="50" charset="-128"/>
              </a:rPr>
              <a:t>12m3/h</a:t>
            </a:r>
            <a:r>
              <a:rPr lang="en-US" altLang="ja-JP" sz="2400" dirty="0">
                <a:latin typeface="ＭＳ Ｐゴシック" panose="020B0600070205080204" pitchFamily="50" charset="-128"/>
                <a:ea typeface="ＭＳ Ｐゴシック" panose="020B0600070205080204" pitchFamily="50" charset="-128"/>
              </a:rPr>
              <a:t> at pressure difference of 30Pa. In case of air leakage from anteroom to lab room, it is no problem. But in case of air leakage from lab room to anteroom, is it no problem?</a:t>
            </a:r>
          </a:p>
          <a:p>
            <a:r>
              <a:rPr lang="en-US" altLang="ja-JP" sz="2400" dirty="0">
                <a:latin typeface="ＭＳ Ｐゴシック" panose="020B0600070205080204" pitchFamily="50" charset="-128"/>
                <a:ea typeface="ＭＳ Ｐゴシック" panose="020B0600070205080204" pitchFamily="50" charset="-128"/>
              </a:rPr>
              <a:t>In case of discussing air-tightness, it is important to recognize air leakage from door as a comparison.</a:t>
            </a:r>
          </a:p>
        </p:txBody>
      </p:sp>
      <p:sp>
        <p:nvSpPr>
          <p:cNvPr id="5" name="テキスト ボックス 4">
            <a:extLst>
              <a:ext uri="{FF2B5EF4-FFF2-40B4-BE49-F238E27FC236}">
                <a16:creationId xmlns:a16="http://schemas.microsoft.com/office/drawing/2014/main" id="{5BD9FED5-2108-4519-A467-B4556DB2BB3C}"/>
              </a:ext>
            </a:extLst>
          </p:cNvPr>
          <p:cNvSpPr txBox="1"/>
          <p:nvPr/>
        </p:nvSpPr>
        <p:spPr>
          <a:xfrm rot="-5400000">
            <a:off x="5905529" y="3168934"/>
            <a:ext cx="6177803" cy="400110"/>
          </a:xfrm>
          <a:prstGeom prst="rect">
            <a:avLst/>
          </a:prstGeom>
          <a:solidFill>
            <a:schemeClr val="tx1"/>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solidFill>
                  <a:schemeClr val="bg1"/>
                </a:solidFill>
                <a:latin typeface="ＭＳ Ｐゴシック" panose="020B0600070205080204" pitchFamily="50" charset="-128"/>
                <a:ea typeface="ＭＳ Ｐゴシック" panose="020B0600070205080204" pitchFamily="50" charset="-128"/>
              </a:rPr>
              <a:t>Air leakage rate (m3/h</a:t>
            </a:r>
            <a:r>
              <a:rPr kumimoji="1" lang="ja-JP" altLang="en-US" sz="2400" dirty="0">
                <a:solidFill>
                  <a:schemeClr val="bg1"/>
                </a:solidFill>
                <a:latin typeface="ＭＳ Ｐゴシック" panose="020B0600070205080204" pitchFamily="50" charset="-128"/>
                <a:ea typeface="ＭＳ Ｐゴシック" panose="020B0600070205080204" pitchFamily="50" charset="-128"/>
              </a:rPr>
              <a:t>・</a:t>
            </a:r>
            <a:r>
              <a:rPr kumimoji="1" lang="en-US" altLang="ja-JP" sz="2400" dirty="0">
                <a:solidFill>
                  <a:schemeClr val="bg1"/>
                </a:solidFill>
                <a:latin typeface="ＭＳ Ｐゴシック" panose="020B0600070205080204" pitchFamily="50" charset="-128"/>
                <a:ea typeface="ＭＳ Ｐゴシック" panose="020B0600070205080204" pitchFamily="50" charset="-128"/>
              </a:rPr>
              <a:t>m2)</a:t>
            </a:r>
            <a:endParaRPr kumimoji="1" lang="ja-JP" altLang="en-US" sz="24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endParaRPr>
          </a:p>
        </p:txBody>
      </p:sp>
      <p:sp>
        <p:nvSpPr>
          <p:cNvPr id="6" name="テキスト ボックス 5">
            <a:extLst>
              <a:ext uri="{FF2B5EF4-FFF2-40B4-BE49-F238E27FC236}">
                <a16:creationId xmlns:a16="http://schemas.microsoft.com/office/drawing/2014/main" id="{FF01E86C-11FA-4755-A1A6-90A823D12281}"/>
              </a:ext>
            </a:extLst>
          </p:cNvPr>
          <p:cNvSpPr txBox="1"/>
          <p:nvPr/>
        </p:nvSpPr>
        <p:spPr>
          <a:xfrm>
            <a:off x="8794376" y="6457890"/>
            <a:ext cx="3397624" cy="400110"/>
          </a:xfrm>
          <a:prstGeom prst="rect">
            <a:avLst/>
          </a:prstGeom>
          <a:solidFill>
            <a:schemeClr val="tx1"/>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solidFill>
                  <a:schemeClr val="bg1"/>
                </a:solidFill>
                <a:latin typeface="ＭＳ Ｐゴシック" panose="020B0600070205080204" pitchFamily="50" charset="-128"/>
                <a:ea typeface="ＭＳ Ｐゴシック" panose="020B0600070205080204" pitchFamily="50" charset="-128"/>
              </a:rPr>
              <a:t>Pressure difference (Pa)</a:t>
            </a:r>
            <a:endParaRPr kumimoji="1" lang="ja-JP" altLang="en-US" sz="24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endParaRPr>
          </a:p>
        </p:txBody>
      </p:sp>
      <p:pic>
        <p:nvPicPr>
          <p:cNvPr id="7" name="図 6">
            <a:extLst>
              <a:ext uri="{FF2B5EF4-FFF2-40B4-BE49-F238E27FC236}">
                <a16:creationId xmlns:a16="http://schemas.microsoft.com/office/drawing/2014/main" id="{07ACFD76-9D09-45B1-B455-CA36DE58BA41}"/>
              </a:ext>
            </a:extLst>
          </p:cNvPr>
          <p:cNvPicPr>
            <a:picLocks noChangeAspect="1"/>
          </p:cNvPicPr>
          <p:nvPr/>
        </p:nvPicPr>
        <p:blipFill>
          <a:blip r:embed="rId3"/>
          <a:stretch>
            <a:fillRect/>
          </a:stretch>
        </p:blipFill>
        <p:spPr>
          <a:xfrm>
            <a:off x="9194487" y="280087"/>
            <a:ext cx="2997514" cy="6177803"/>
          </a:xfrm>
          <a:prstGeom prst="rect">
            <a:avLst/>
          </a:prstGeom>
        </p:spPr>
      </p:pic>
      <p:sp>
        <p:nvSpPr>
          <p:cNvPr id="12" name="テキスト ボックス 11">
            <a:extLst>
              <a:ext uri="{FF2B5EF4-FFF2-40B4-BE49-F238E27FC236}">
                <a16:creationId xmlns:a16="http://schemas.microsoft.com/office/drawing/2014/main" id="{3F270580-364C-4EA8-99DF-04D267B7FEB4}"/>
              </a:ext>
            </a:extLst>
          </p:cNvPr>
          <p:cNvSpPr txBox="1"/>
          <p:nvPr/>
        </p:nvSpPr>
        <p:spPr>
          <a:xfrm rot="-2580000">
            <a:off x="9987513" y="2230226"/>
            <a:ext cx="1260000" cy="369332"/>
          </a:xfrm>
          <a:prstGeom prst="rect">
            <a:avLst/>
          </a:prstGeom>
          <a:solidFill>
            <a:schemeClr val="tx1"/>
          </a:solidFill>
        </p:spPr>
        <p:txBody>
          <a:bodyPr wrap="square" rtlCol="0">
            <a:spAutoFit/>
          </a:bodyPr>
          <a:lstStyle/>
          <a:p>
            <a:pPr algn="ctr"/>
            <a:r>
              <a:rPr kumimoji="1" lang="en-US" altLang="ja-JP" dirty="0">
                <a:solidFill>
                  <a:schemeClr val="bg1"/>
                </a:solidFill>
              </a:rPr>
              <a:t>A-2 class</a:t>
            </a:r>
            <a:endParaRPr kumimoji="1" lang="ja-JP" altLang="en-US" dirty="0">
              <a:solidFill>
                <a:schemeClr val="bg1"/>
              </a:solidFill>
            </a:endParaRPr>
          </a:p>
        </p:txBody>
      </p:sp>
      <p:sp>
        <p:nvSpPr>
          <p:cNvPr id="13" name="テキスト ボックス 12">
            <a:extLst>
              <a:ext uri="{FF2B5EF4-FFF2-40B4-BE49-F238E27FC236}">
                <a16:creationId xmlns:a16="http://schemas.microsoft.com/office/drawing/2014/main" id="{C51B0277-2F2C-442E-BA75-0BEFABF8CD1B}"/>
              </a:ext>
            </a:extLst>
          </p:cNvPr>
          <p:cNvSpPr txBox="1"/>
          <p:nvPr/>
        </p:nvSpPr>
        <p:spPr>
          <a:xfrm rot="-2580000">
            <a:off x="9987511" y="3227480"/>
            <a:ext cx="1260000" cy="369332"/>
          </a:xfrm>
          <a:prstGeom prst="rect">
            <a:avLst/>
          </a:prstGeom>
          <a:solidFill>
            <a:schemeClr val="tx1"/>
          </a:solidFill>
        </p:spPr>
        <p:txBody>
          <a:bodyPr wrap="square" rtlCol="0">
            <a:spAutoFit/>
          </a:bodyPr>
          <a:lstStyle/>
          <a:p>
            <a:pPr algn="ctr"/>
            <a:r>
              <a:rPr kumimoji="1" lang="en-US" altLang="ja-JP" dirty="0">
                <a:solidFill>
                  <a:schemeClr val="bg1"/>
                </a:solidFill>
              </a:rPr>
              <a:t>A-3 class</a:t>
            </a:r>
            <a:endParaRPr kumimoji="1" lang="ja-JP" altLang="en-US" dirty="0">
              <a:solidFill>
                <a:schemeClr val="bg1"/>
              </a:solidFill>
            </a:endParaRPr>
          </a:p>
        </p:txBody>
      </p:sp>
      <p:sp>
        <p:nvSpPr>
          <p:cNvPr id="14" name="テキスト ボックス 13">
            <a:extLst>
              <a:ext uri="{FF2B5EF4-FFF2-40B4-BE49-F238E27FC236}">
                <a16:creationId xmlns:a16="http://schemas.microsoft.com/office/drawing/2014/main" id="{D91D3616-1112-499F-A6FD-D85E84717EFD}"/>
              </a:ext>
            </a:extLst>
          </p:cNvPr>
          <p:cNvSpPr txBox="1"/>
          <p:nvPr/>
        </p:nvSpPr>
        <p:spPr>
          <a:xfrm rot="-2580000">
            <a:off x="9806540" y="1325168"/>
            <a:ext cx="1260000" cy="360000"/>
          </a:xfrm>
          <a:prstGeom prst="rect">
            <a:avLst/>
          </a:prstGeom>
          <a:solidFill>
            <a:schemeClr val="tx1"/>
          </a:solidFill>
        </p:spPr>
        <p:txBody>
          <a:bodyPr wrap="square" rtlCol="0">
            <a:spAutoFit/>
          </a:bodyPr>
          <a:lstStyle/>
          <a:p>
            <a:pPr algn="ctr"/>
            <a:r>
              <a:rPr kumimoji="1" lang="en-US" altLang="ja-JP" dirty="0">
                <a:solidFill>
                  <a:schemeClr val="bg1"/>
                </a:solidFill>
              </a:rPr>
              <a:t>A-1 class</a:t>
            </a:r>
            <a:endParaRPr kumimoji="1" lang="ja-JP" altLang="en-US" dirty="0">
              <a:solidFill>
                <a:schemeClr val="bg1"/>
              </a:solidFill>
            </a:endParaRPr>
          </a:p>
        </p:txBody>
      </p:sp>
      <p:sp>
        <p:nvSpPr>
          <p:cNvPr id="15" name="テキスト ボックス 14">
            <a:extLst>
              <a:ext uri="{FF2B5EF4-FFF2-40B4-BE49-F238E27FC236}">
                <a16:creationId xmlns:a16="http://schemas.microsoft.com/office/drawing/2014/main" id="{E629A536-0DCF-4F4D-8E32-E94F53D3412C}"/>
              </a:ext>
            </a:extLst>
          </p:cNvPr>
          <p:cNvSpPr txBox="1"/>
          <p:nvPr/>
        </p:nvSpPr>
        <p:spPr>
          <a:xfrm rot="-2580000">
            <a:off x="9991993" y="4350086"/>
            <a:ext cx="1260000" cy="369332"/>
          </a:xfrm>
          <a:prstGeom prst="rect">
            <a:avLst/>
          </a:prstGeom>
          <a:solidFill>
            <a:schemeClr val="tx1"/>
          </a:solidFill>
        </p:spPr>
        <p:txBody>
          <a:bodyPr wrap="square" rtlCol="0">
            <a:spAutoFit/>
          </a:bodyPr>
          <a:lstStyle/>
          <a:p>
            <a:pPr algn="ctr"/>
            <a:r>
              <a:rPr kumimoji="1" lang="en-US" altLang="ja-JP" dirty="0">
                <a:solidFill>
                  <a:schemeClr val="bg1"/>
                </a:solidFill>
              </a:rPr>
              <a:t>A-4 class</a:t>
            </a:r>
            <a:endParaRPr kumimoji="1" lang="ja-JP" altLang="en-US" dirty="0">
              <a:solidFill>
                <a:schemeClr val="bg1"/>
              </a:solidFill>
            </a:endParaRPr>
          </a:p>
        </p:txBody>
      </p:sp>
    </p:spTree>
    <p:extLst>
      <p:ext uri="{BB962C8B-B14F-4D97-AF65-F5344CB8AC3E}">
        <p14:creationId xmlns:p14="http://schemas.microsoft.com/office/powerpoint/2010/main" val="1443754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My Trial</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1" y="1921893"/>
            <a:ext cx="9360713" cy="4936107"/>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I have used special air-tight door, ‘</a:t>
            </a:r>
            <a:r>
              <a:rPr lang="en-US" altLang="ja-JP" sz="2400" dirty="0" err="1">
                <a:latin typeface="ＭＳ Ｐゴシック" panose="020B0600070205080204" pitchFamily="50" charset="-128"/>
                <a:ea typeface="ＭＳ Ｐゴシック" panose="020B0600070205080204" pitchFamily="50" charset="-128"/>
              </a:rPr>
              <a:t>Aquard</a:t>
            </a:r>
            <a:r>
              <a:rPr lang="en-US" altLang="ja-JP" sz="2400" dirty="0">
                <a:latin typeface="ＭＳ Ｐゴシック" panose="020B0600070205080204" pitchFamily="50" charset="-128"/>
                <a:ea typeface="ＭＳ Ｐゴシック" panose="020B0600070205080204" pitchFamily="50" charset="-128"/>
              </a:rPr>
              <a:t>’ of Bunka Shutter Co. in Japan. This door is originally not air-tight door but water-tight door.</a:t>
            </a:r>
          </a:p>
          <a:p>
            <a:r>
              <a:rPr lang="en-US" altLang="ja-JP" sz="2400" dirty="0">
                <a:latin typeface="ＭＳ Ｐゴシック" panose="020B0600070205080204" pitchFamily="50" charset="-128"/>
                <a:ea typeface="ＭＳ Ｐゴシック" panose="020B0600070205080204" pitchFamily="50" charset="-128"/>
              </a:rPr>
              <a:t>This door of W1.0m x H2m has air leakage volume of only </a:t>
            </a:r>
            <a:r>
              <a:rPr lang="en-US" altLang="ja-JP" sz="2400" u="sng" dirty="0">
                <a:latin typeface="ＭＳ Ｐゴシック" panose="020B0600070205080204" pitchFamily="50" charset="-128"/>
                <a:ea typeface="ＭＳ Ｐゴシック" panose="020B0600070205080204" pitchFamily="50" charset="-128"/>
              </a:rPr>
              <a:t>0.3m3/h</a:t>
            </a:r>
            <a:r>
              <a:rPr lang="en-US" altLang="ja-JP" sz="2400" dirty="0">
                <a:latin typeface="ＭＳ Ｐゴシック" panose="020B0600070205080204" pitchFamily="50" charset="-128"/>
                <a:ea typeface="ＭＳ Ｐゴシック" panose="020B0600070205080204" pitchFamily="50" charset="-128"/>
              </a:rPr>
              <a:t> at pressure difference of 30Pa. It is 1/20 of A-4 class.  </a:t>
            </a:r>
          </a:p>
          <a:p>
            <a:r>
              <a:rPr lang="en-US" altLang="ja-JP" sz="2400" dirty="0">
                <a:latin typeface="ＭＳ Ｐゴシック" panose="020B0600070205080204" pitchFamily="50" charset="-128"/>
                <a:ea typeface="ＭＳ Ｐゴシック" panose="020B0600070205080204" pitchFamily="50" charset="-128"/>
              </a:rPr>
              <a:t>This door is less expensive than submarine door or spaceship door, but its cost is 1,500,000JPY (around 15,000USD)!</a:t>
            </a:r>
          </a:p>
          <a:p>
            <a:r>
              <a:rPr lang="en-US" altLang="ja-JP" sz="2400" dirty="0">
                <a:latin typeface="ＭＳ Ｐゴシック" panose="020B0600070205080204" pitchFamily="50" charset="-128"/>
                <a:ea typeface="ＭＳ Ｐゴシック" panose="020B0600070205080204" pitchFamily="50" charset="-128"/>
              </a:rPr>
              <a:t>And this door has 2 handles, so, it is not convenient to use.</a:t>
            </a:r>
          </a:p>
          <a:p>
            <a:r>
              <a:rPr lang="en-US" altLang="ja-JP" sz="2400" dirty="0">
                <a:latin typeface="ＭＳ Ｐゴシック" panose="020B0600070205080204" pitchFamily="50" charset="-128"/>
                <a:ea typeface="ＭＳ Ｐゴシック" panose="020B0600070205080204" pitchFamily="50" charset="-128"/>
              </a:rPr>
              <a:t>Reason why this door was used is to isolate BSL3 lab from outdoor.</a:t>
            </a:r>
          </a:p>
        </p:txBody>
      </p:sp>
      <p:pic>
        <p:nvPicPr>
          <p:cNvPr id="9" name="図 8" descr="屋内, ホワイト, ドア, 座る が含まれている画像&#10;&#10;自動的に生成された説明">
            <a:extLst>
              <a:ext uri="{FF2B5EF4-FFF2-40B4-BE49-F238E27FC236}">
                <a16:creationId xmlns:a16="http://schemas.microsoft.com/office/drawing/2014/main" id="{DF6C7D03-C657-413F-AA18-3F01388B595A}"/>
              </a:ext>
            </a:extLst>
          </p:cNvPr>
          <p:cNvPicPr>
            <a:picLocks noChangeAspect="1"/>
          </p:cNvPicPr>
          <p:nvPr/>
        </p:nvPicPr>
        <p:blipFill>
          <a:blip r:embed="rId3"/>
          <a:stretch>
            <a:fillRect/>
          </a:stretch>
        </p:blipFill>
        <p:spPr>
          <a:xfrm>
            <a:off x="10179425" y="1921893"/>
            <a:ext cx="2012576" cy="4936107"/>
          </a:xfrm>
          <a:prstGeom prst="rect">
            <a:avLst/>
          </a:prstGeom>
        </p:spPr>
      </p:pic>
    </p:spTree>
    <p:extLst>
      <p:ext uri="{BB962C8B-B14F-4D97-AF65-F5344CB8AC3E}">
        <p14:creationId xmlns:p14="http://schemas.microsoft.com/office/powerpoint/2010/main" val="3505106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Air-tightness in air conditioning system</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2" y="1909482"/>
            <a:ext cx="6956916" cy="4948518"/>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Air conditioning system has many components as well as room, such as air inlet and outlet, duct, damper, filter and filter casing, fan, heat exchanger, humidifier and others.</a:t>
            </a:r>
          </a:p>
          <a:p>
            <a:r>
              <a:rPr lang="en-US" altLang="ja-JP" sz="2400" dirty="0">
                <a:latin typeface="ＭＳ Ｐゴシック" panose="020B0600070205080204" pitchFamily="50" charset="-128"/>
                <a:ea typeface="ＭＳ Ｐゴシック" panose="020B0600070205080204" pitchFamily="50" charset="-128"/>
              </a:rPr>
              <a:t>Some components contact with dirty air, so they need air-tightness. For example, EA (Exhaust Air) duct, EA damper, EA filter and filter casing and others.</a:t>
            </a:r>
          </a:p>
          <a:p>
            <a:pPr marL="0" indent="0">
              <a:buNone/>
            </a:pPr>
            <a:r>
              <a:rPr lang="en-US" altLang="ja-JP" sz="2400" dirty="0">
                <a:latin typeface="ＭＳ Ｐゴシック" panose="020B0600070205080204" pitchFamily="50" charset="-128"/>
                <a:ea typeface="ＭＳ Ｐゴシック" panose="020B0600070205080204" pitchFamily="50" charset="-128"/>
              </a:rPr>
              <a:t> </a:t>
            </a:r>
          </a:p>
        </p:txBody>
      </p:sp>
      <p:sp>
        <p:nvSpPr>
          <p:cNvPr id="29" name="正方形/長方形 28">
            <a:extLst>
              <a:ext uri="{FF2B5EF4-FFF2-40B4-BE49-F238E27FC236}">
                <a16:creationId xmlns:a16="http://schemas.microsoft.com/office/drawing/2014/main" id="{1266F873-5824-4DA1-9C94-410C2EB800A2}"/>
              </a:ext>
            </a:extLst>
          </p:cNvPr>
          <p:cNvSpPr/>
          <p:nvPr/>
        </p:nvSpPr>
        <p:spPr>
          <a:xfrm>
            <a:off x="9054551" y="3618039"/>
            <a:ext cx="2902226" cy="1986806"/>
          </a:xfrm>
          <a:prstGeom prst="rect">
            <a:avLst/>
          </a:prstGeom>
          <a:solidFill>
            <a:schemeClr val="accent4">
              <a:lumMod val="60000"/>
              <a:lumOff val="40000"/>
            </a:schemeClr>
          </a:solidFill>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30" name="直線矢印コネクタ 29">
            <a:extLst>
              <a:ext uri="{FF2B5EF4-FFF2-40B4-BE49-F238E27FC236}">
                <a16:creationId xmlns:a16="http://schemas.microsoft.com/office/drawing/2014/main" id="{F7A195BC-0976-4838-8EC3-B7621AD01FFA}"/>
              </a:ext>
            </a:extLst>
          </p:cNvPr>
          <p:cNvCxnSpPr/>
          <p:nvPr/>
        </p:nvCxnSpPr>
        <p:spPr>
          <a:xfrm>
            <a:off x="9519671" y="3066968"/>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337295B1-80BF-4FB8-B6CC-949009122042}"/>
              </a:ext>
            </a:extLst>
          </p:cNvPr>
          <p:cNvCxnSpPr>
            <a:cxnSpLocks/>
          </p:cNvCxnSpPr>
          <p:nvPr/>
        </p:nvCxnSpPr>
        <p:spPr>
          <a:xfrm>
            <a:off x="11575143" y="2304293"/>
            <a:ext cx="0" cy="126687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sp>
        <p:nvSpPr>
          <p:cNvPr id="33" name="正方形/長方形 32">
            <a:extLst>
              <a:ext uri="{FF2B5EF4-FFF2-40B4-BE49-F238E27FC236}">
                <a16:creationId xmlns:a16="http://schemas.microsoft.com/office/drawing/2014/main" id="{A72AAAF6-1AA1-4CE7-9C53-FB8EE598C554}"/>
              </a:ext>
            </a:extLst>
          </p:cNvPr>
          <p:cNvSpPr/>
          <p:nvPr/>
        </p:nvSpPr>
        <p:spPr>
          <a:xfrm>
            <a:off x="10609330" y="4370295"/>
            <a:ext cx="792407" cy="900953"/>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BSC</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7440D52E-F271-4D46-8038-FC832026F2E0}"/>
              </a:ext>
            </a:extLst>
          </p:cNvPr>
          <p:cNvSpPr/>
          <p:nvPr/>
        </p:nvSpPr>
        <p:spPr>
          <a:xfrm>
            <a:off x="10609330" y="5271248"/>
            <a:ext cx="108000" cy="288000"/>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F7670871-261F-407B-A78C-2695B8907EF8}"/>
              </a:ext>
            </a:extLst>
          </p:cNvPr>
          <p:cNvSpPr/>
          <p:nvPr/>
        </p:nvSpPr>
        <p:spPr>
          <a:xfrm>
            <a:off x="11299610" y="5275731"/>
            <a:ext cx="108000" cy="288000"/>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矢印コネクタ 35">
            <a:extLst>
              <a:ext uri="{FF2B5EF4-FFF2-40B4-BE49-F238E27FC236}">
                <a16:creationId xmlns:a16="http://schemas.microsoft.com/office/drawing/2014/main" id="{25C0BC1B-9587-4342-82A0-61F301155606}"/>
              </a:ext>
            </a:extLst>
          </p:cNvPr>
          <p:cNvCxnSpPr>
            <a:cxnSpLocks/>
            <a:endCxn id="33" idx="0"/>
          </p:cNvCxnSpPr>
          <p:nvPr/>
        </p:nvCxnSpPr>
        <p:spPr>
          <a:xfrm>
            <a:off x="11005534" y="2304293"/>
            <a:ext cx="0" cy="2066002"/>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sp>
        <p:nvSpPr>
          <p:cNvPr id="37" name="正方形/長方形 36">
            <a:extLst>
              <a:ext uri="{FF2B5EF4-FFF2-40B4-BE49-F238E27FC236}">
                <a16:creationId xmlns:a16="http://schemas.microsoft.com/office/drawing/2014/main" id="{8387C7D0-B1BA-48E7-9D70-FC5B8A8BB6E4}"/>
              </a:ext>
            </a:extLst>
          </p:cNvPr>
          <p:cNvSpPr/>
          <p:nvPr/>
        </p:nvSpPr>
        <p:spPr>
          <a:xfrm>
            <a:off x="7851920" y="3618039"/>
            <a:ext cx="1181663" cy="1995769"/>
          </a:xfrm>
          <a:prstGeom prst="rect">
            <a:avLst/>
          </a:prstGeom>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8" name="テキスト ボックス 37">
            <a:extLst>
              <a:ext uri="{FF2B5EF4-FFF2-40B4-BE49-F238E27FC236}">
                <a16:creationId xmlns:a16="http://schemas.microsoft.com/office/drawing/2014/main" id="{64428E9A-9D3C-4ACD-A800-5EDFF0F1FCF5}"/>
              </a:ext>
            </a:extLst>
          </p:cNvPr>
          <p:cNvSpPr txBox="1"/>
          <p:nvPr/>
        </p:nvSpPr>
        <p:spPr>
          <a:xfrm>
            <a:off x="9533853" y="3970034"/>
            <a:ext cx="939210" cy="707886"/>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Lab</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solidFill>
                  <a:prstClr val="black"/>
                </a:solidFill>
                <a:latin typeface="ＭＳ Ｐゴシック" panose="020B0600070205080204" pitchFamily="50" charset="-128"/>
                <a:ea typeface="ＭＳ Ｐゴシック" panose="020B0600070205080204" pitchFamily="50" charset="-128"/>
              </a:rPr>
              <a:t>room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39" name="テキスト ボックス 38">
            <a:extLst>
              <a:ext uri="{FF2B5EF4-FFF2-40B4-BE49-F238E27FC236}">
                <a16:creationId xmlns:a16="http://schemas.microsoft.com/office/drawing/2014/main" id="{7FC5DD14-8241-4601-9181-35130040E36F}"/>
              </a:ext>
            </a:extLst>
          </p:cNvPr>
          <p:cNvSpPr txBox="1"/>
          <p:nvPr/>
        </p:nvSpPr>
        <p:spPr>
          <a:xfrm>
            <a:off x="7966983" y="3970034"/>
            <a:ext cx="939210" cy="707886"/>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Ante r</a:t>
            </a:r>
            <a:r>
              <a:rPr kumimoji="1" lang="en-US" altLang="ja-JP" sz="2400" dirty="0" err="1">
                <a:solidFill>
                  <a:prstClr val="black"/>
                </a:solidFill>
                <a:latin typeface="ＭＳ Ｐゴシック" panose="020B0600070205080204" pitchFamily="50" charset="-128"/>
                <a:ea typeface="ＭＳ Ｐゴシック" panose="020B0600070205080204" pitchFamily="50" charset="-128"/>
              </a:rPr>
              <a:t>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cxnSp>
        <p:nvCxnSpPr>
          <p:cNvPr id="40" name="直線矢印コネクタ 39">
            <a:extLst>
              <a:ext uri="{FF2B5EF4-FFF2-40B4-BE49-F238E27FC236}">
                <a16:creationId xmlns:a16="http://schemas.microsoft.com/office/drawing/2014/main" id="{C377D11E-5FE4-4F81-BC72-76CC94065EC1}"/>
              </a:ext>
            </a:extLst>
          </p:cNvPr>
          <p:cNvCxnSpPr/>
          <p:nvPr/>
        </p:nvCxnSpPr>
        <p:spPr>
          <a:xfrm>
            <a:off x="8110083" y="3066968"/>
            <a:ext cx="0" cy="54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25C7BDE1-E36E-47F4-B8D0-F6956BC7513C}"/>
              </a:ext>
            </a:extLst>
          </p:cNvPr>
          <p:cNvCxnSpPr>
            <a:cxnSpLocks/>
          </p:cNvCxnSpPr>
          <p:nvPr/>
        </p:nvCxnSpPr>
        <p:spPr>
          <a:xfrm>
            <a:off x="8773470" y="2304293"/>
            <a:ext cx="0" cy="126687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sp>
        <p:nvSpPr>
          <p:cNvPr id="42" name="正方形/長方形 41">
            <a:extLst>
              <a:ext uri="{FF2B5EF4-FFF2-40B4-BE49-F238E27FC236}">
                <a16:creationId xmlns:a16="http://schemas.microsoft.com/office/drawing/2014/main" id="{3FE79035-C3AD-4C7D-92E4-EC8D3EFDA681}"/>
              </a:ext>
            </a:extLst>
          </p:cNvPr>
          <p:cNvSpPr/>
          <p:nvPr/>
        </p:nvSpPr>
        <p:spPr>
          <a:xfrm>
            <a:off x="7796596" y="4208930"/>
            <a:ext cx="133260" cy="1415597"/>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a:extLst>
              <a:ext uri="{FF2B5EF4-FFF2-40B4-BE49-F238E27FC236}">
                <a16:creationId xmlns:a16="http://schemas.microsoft.com/office/drawing/2014/main" id="{82CDA0AB-9ECC-4EA3-9117-089D3664623E}"/>
              </a:ext>
            </a:extLst>
          </p:cNvPr>
          <p:cNvSpPr/>
          <p:nvPr/>
        </p:nvSpPr>
        <p:spPr>
          <a:xfrm>
            <a:off x="8969877" y="4189248"/>
            <a:ext cx="133260" cy="1415597"/>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83512F3F-D3B5-441E-83B4-1DD409787FEF}"/>
              </a:ext>
            </a:extLst>
          </p:cNvPr>
          <p:cNvSpPr/>
          <p:nvPr/>
        </p:nvSpPr>
        <p:spPr>
          <a:xfrm>
            <a:off x="8784714" y="4622733"/>
            <a:ext cx="567292" cy="451767"/>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PB</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AEEEEC9-FE94-4A1C-888C-AB340872E910}"/>
              </a:ext>
            </a:extLst>
          </p:cNvPr>
          <p:cNvSpPr/>
          <p:nvPr/>
        </p:nvSpPr>
        <p:spPr>
          <a:xfrm>
            <a:off x="9506312" y="4864810"/>
            <a:ext cx="605876" cy="707886"/>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AC</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6086C059-707B-4A3E-8272-52E43C1F0112}"/>
              </a:ext>
            </a:extLst>
          </p:cNvPr>
          <p:cNvSpPr/>
          <p:nvPr/>
        </p:nvSpPr>
        <p:spPr>
          <a:xfrm>
            <a:off x="8048047" y="4884960"/>
            <a:ext cx="667113" cy="451767"/>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HW</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48" name="テキスト ボックス 47">
            <a:extLst>
              <a:ext uri="{FF2B5EF4-FFF2-40B4-BE49-F238E27FC236}">
                <a16:creationId xmlns:a16="http://schemas.microsoft.com/office/drawing/2014/main" id="{9176224F-F967-49EB-950C-4399C099DD90}"/>
              </a:ext>
            </a:extLst>
          </p:cNvPr>
          <p:cNvSpPr txBox="1"/>
          <p:nvPr/>
        </p:nvSpPr>
        <p:spPr>
          <a:xfrm>
            <a:off x="7966983" y="1904183"/>
            <a:ext cx="3530017"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Air conditioning system</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50" name="正方形/長方形 49">
            <a:extLst>
              <a:ext uri="{FF2B5EF4-FFF2-40B4-BE49-F238E27FC236}">
                <a16:creationId xmlns:a16="http://schemas.microsoft.com/office/drawing/2014/main" id="{324409FB-D01A-4755-8732-90BE09F321D2}"/>
              </a:ext>
            </a:extLst>
          </p:cNvPr>
          <p:cNvSpPr/>
          <p:nvPr/>
        </p:nvSpPr>
        <p:spPr>
          <a:xfrm>
            <a:off x="10739273" y="3023292"/>
            <a:ext cx="532515" cy="270365"/>
          </a:xfrm>
          <a:prstGeom prst="rect">
            <a:avLst/>
          </a:prstGeom>
          <a:solidFill>
            <a:schemeClr val="accent1"/>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FC</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13" name="楕円 12">
            <a:extLst>
              <a:ext uri="{FF2B5EF4-FFF2-40B4-BE49-F238E27FC236}">
                <a16:creationId xmlns:a16="http://schemas.microsoft.com/office/drawing/2014/main" id="{8DD68851-1554-42C0-9A4C-46579B79A8EC}"/>
              </a:ext>
            </a:extLst>
          </p:cNvPr>
          <p:cNvSpPr/>
          <p:nvPr/>
        </p:nvSpPr>
        <p:spPr>
          <a:xfrm>
            <a:off x="10832938" y="2545548"/>
            <a:ext cx="345187" cy="371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F</a:t>
            </a:r>
            <a:endParaRPr kumimoji="1" lang="ja-JP" altLang="en-US" dirty="0"/>
          </a:p>
        </p:txBody>
      </p:sp>
      <p:sp>
        <p:nvSpPr>
          <p:cNvPr id="51" name="正方形/長方形 50">
            <a:extLst>
              <a:ext uri="{FF2B5EF4-FFF2-40B4-BE49-F238E27FC236}">
                <a16:creationId xmlns:a16="http://schemas.microsoft.com/office/drawing/2014/main" id="{DB490DA6-69CA-4502-A4F4-97B8B64D4B53}"/>
              </a:ext>
            </a:extLst>
          </p:cNvPr>
          <p:cNvSpPr/>
          <p:nvPr/>
        </p:nvSpPr>
        <p:spPr>
          <a:xfrm>
            <a:off x="8497878" y="3027096"/>
            <a:ext cx="532515" cy="270365"/>
          </a:xfrm>
          <a:prstGeom prst="rect">
            <a:avLst/>
          </a:prstGeom>
          <a:solidFill>
            <a:schemeClr val="accent1"/>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FC</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52" name="楕円 51">
            <a:extLst>
              <a:ext uri="{FF2B5EF4-FFF2-40B4-BE49-F238E27FC236}">
                <a16:creationId xmlns:a16="http://schemas.microsoft.com/office/drawing/2014/main" id="{A9B9B75D-3049-42EF-B36A-12E54710B770}"/>
              </a:ext>
            </a:extLst>
          </p:cNvPr>
          <p:cNvSpPr/>
          <p:nvPr/>
        </p:nvSpPr>
        <p:spPr>
          <a:xfrm>
            <a:off x="8591543" y="2549352"/>
            <a:ext cx="345187" cy="371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F</a:t>
            </a:r>
            <a:endParaRPr kumimoji="1" lang="ja-JP" altLang="en-US" dirty="0"/>
          </a:p>
        </p:txBody>
      </p:sp>
      <p:sp>
        <p:nvSpPr>
          <p:cNvPr id="53" name="正方形/長方形 52">
            <a:extLst>
              <a:ext uri="{FF2B5EF4-FFF2-40B4-BE49-F238E27FC236}">
                <a16:creationId xmlns:a16="http://schemas.microsoft.com/office/drawing/2014/main" id="{4C57AAE1-C4D3-4510-957D-1AE442429A9A}"/>
              </a:ext>
            </a:extLst>
          </p:cNvPr>
          <p:cNvSpPr/>
          <p:nvPr/>
        </p:nvSpPr>
        <p:spPr>
          <a:xfrm>
            <a:off x="11308071" y="3013205"/>
            <a:ext cx="532515" cy="270365"/>
          </a:xfrm>
          <a:prstGeom prst="rect">
            <a:avLst/>
          </a:prstGeom>
          <a:solidFill>
            <a:schemeClr val="accent1"/>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FC</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A6CBAAB2-8405-42E4-AF13-B7C80F7AA2A0}"/>
              </a:ext>
            </a:extLst>
          </p:cNvPr>
          <p:cNvSpPr/>
          <p:nvPr/>
        </p:nvSpPr>
        <p:spPr>
          <a:xfrm>
            <a:off x="11401736" y="2535461"/>
            <a:ext cx="345187" cy="371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F</a:t>
            </a:r>
            <a:endParaRPr kumimoji="1" lang="ja-JP" altLang="en-US" dirty="0"/>
          </a:p>
        </p:txBody>
      </p:sp>
      <p:sp>
        <p:nvSpPr>
          <p:cNvPr id="3" name="テキスト ボックス 2">
            <a:extLst>
              <a:ext uri="{FF2B5EF4-FFF2-40B4-BE49-F238E27FC236}">
                <a16:creationId xmlns:a16="http://schemas.microsoft.com/office/drawing/2014/main" id="{F96D8DE3-4461-417F-AEDD-877E95025C84}"/>
              </a:ext>
            </a:extLst>
          </p:cNvPr>
          <p:cNvSpPr txBox="1"/>
          <p:nvPr/>
        </p:nvSpPr>
        <p:spPr>
          <a:xfrm>
            <a:off x="7783994" y="5753768"/>
            <a:ext cx="4172783" cy="707886"/>
          </a:xfrm>
          <a:prstGeom prst="rect">
            <a:avLst/>
          </a:prstGeom>
          <a:noFill/>
        </p:spPr>
        <p:txBody>
          <a:bodyPr wrap="square" rtlCol="0">
            <a:spAutoFit/>
          </a:bodyPr>
          <a:lstStyle/>
          <a:p>
            <a:pPr marL="0" marR="0" lvl="0" indent="0"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F: Fan</a:t>
            </a:r>
          </a:p>
          <a:p>
            <a:pPr marL="0" marR="0" lvl="0" indent="0"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FC: HEPA Filter Casing</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291836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矢印コネクタ 63">
            <a:extLst>
              <a:ext uri="{FF2B5EF4-FFF2-40B4-BE49-F238E27FC236}">
                <a16:creationId xmlns:a16="http://schemas.microsoft.com/office/drawing/2014/main" id="{DD06CE0D-228E-4FA4-9351-4B4903583E05}"/>
              </a:ext>
            </a:extLst>
          </p:cNvPr>
          <p:cNvCxnSpPr>
            <a:cxnSpLocks/>
          </p:cNvCxnSpPr>
          <p:nvPr/>
        </p:nvCxnSpPr>
        <p:spPr>
          <a:xfrm>
            <a:off x="11005534" y="2293204"/>
            <a:ext cx="0" cy="720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2" name="直線矢印コネクタ 61">
            <a:extLst>
              <a:ext uri="{FF2B5EF4-FFF2-40B4-BE49-F238E27FC236}">
                <a16:creationId xmlns:a16="http://schemas.microsoft.com/office/drawing/2014/main" id="{E1EC5BC8-3B4B-45F0-8710-D24CF6AEC54D}"/>
              </a:ext>
            </a:extLst>
          </p:cNvPr>
          <p:cNvCxnSpPr>
            <a:cxnSpLocks/>
          </p:cNvCxnSpPr>
          <p:nvPr/>
        </p:nvCxnSpPr>
        <p:spPr>
          <a:xfrm>
            <a:off x="11569570" y="2307830"/>
            <a:ext cx="0" cy="720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3" name="直線矢印コネクタ 62">
            <a:extLst>
              <a:ext uri="{FF2B5EF4-FFF2-40B4-BE49-F238E27FC236}">
                <a16:creationId xmlns:a16="http://schemas.microsoft.com/office/drawing/2014/main" id="{7CF006EE-0DDF-467B-88E6-74DDB85D1219}"/>
              </a:ext>
            </a:extLst>
          </p:cNvPr>
          <p:cNvCxnSpPr>
            <a:cxnSpLocks/>
          </p:cNvCxnSpPr>
          <p:nvPr/>
        </p:nvCxnSpPr>
        <p:spPr>
          <a:xfrm>
            <a:off x="11569570" y="3265204"/>
            <a:ext cx="0" cy="288000"/>
          </a:xfrm>
          <a:prstGeom prst="straightConnector1">
            <a:avLst/>
          </a:prstGeom>
          <a:ln w="50800">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0" name="直線矢印コネクタ 59">
            <a:extLst>
              <a:ext uri="{FF2B5EF4-FFF2-40B4-BE49-F238E27FC236}">
                <a16:creationId xmlns:a16="http://schemas.microsoft.com/office/drawing/2014/main" id="{64858BEE-CD41-4953-A132-1B7799A0CC3A}"/>
              </a:ext>
            </a:extLst>
          </p:cNvPr>
          <p:cNvCxnSpPr>
            <a:cxnSpLocks/>
          </p:cNvCxnSpPr>
          <p:nvPr/>
        </p:nvCxnSpPr>
        <p:spPr>
          <a:xfrm>
            <a:off x="9503606" y="2306469"/>
            <a:ext cx="0" cy="720000"/>
          </a:xfrm>
          <a:prstGeom prst="straightConnector1">
            <a:avLst/>
          </a:prstGeom>
          <a:ln w="50800">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1" name="直線矢印コネクタ 60">
            <a:extLst>
              <a:ext uri="{FF2B5EF4-FFF2-40B4-BE49-F238E27FC236}">
                <a16:creationId xmlns:a16="http://schemas.microsoft.com/office/drawing/2014/main" id="{BC75C0E8-786F-4E65-ADEF-B79530EA8C49}"/>
              </a:ext>
            </a:extLst>
          </p:cNvPr>
          <p:cNvCxnSpPr>
            <a:cxnSpLocks/>
          </p:cNvCxnSpPr>
          <p:nvPr/>
        </p:nvCxnSpPr>
        <p:spPr>
          <a:xfrm>
            <a:off x="9503606" y="3290640"/>
            <a:ext cx="0" cy="288000"/>
          </a:xfrm>
          <a:prstGeom prst="straightConnector1">
            <a:avLst/>
          </a:prstGeom>
          <a:ln w="508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a:extLst>
              <a:ext uri="{FF2B5EF4-FFF2-40B4-BE49-F238E27FC236}">
                <a16:creationId xmlns:a16="http://schemas.microsoft.com/office/drawing/2014/main" id="{F1E34422-AD84-4DCE-87A4-69BA02CA2ECD}"/>
              </a:ext>
            </a:extLst>
          </p:cNvPr>
          <p:cNvCxnSpPr>
            <a:cxnSpLocks/>
          </p:cNvCxnSpPr>
          <p:nvPr/>
        </p:nvCxnSpPr>
        <p:spPr>
          <a:xfrm>
            <a:off x="8773470" y="2319373"/>
            <a:ext cx="0" cy="720000"/>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8" name="直線矢印コネクタ 57">
            <a:extLst>
              <a:ext uri="{FF2B5EF4-FFF2-40B4-BE49-F238E27FC236}">
                <a16:creationId xmlns:a16="http://schemas.microsoft.com/office/drawing/2014/main" id="{6BBFE657-A3E9-4796-BEA6-E7A6487F326F}"/>
              </a:ext>
            </a:extLst>
          </p:cNvPr>
          <p:cNvCxnSpPr>
            <a:cxnSpLocks/>
          </p:cNvCxnSpPr>
          <p:nvPr/>
        </p:nvCxnSpPr>
        <p:spPr>
          <a:xfrm>
            <a:off x="8117490" y="2313723"/>
            <a:ext cx="0" cy="720000"/>
          </a:xfrm>
          <a:prstGeom prst="straightConnector1">
            <a:avLst/>
          </a:prstGeom>
          <a:ln w="50800">
            <a:headEnd type="none"/>
            <a:tailEnd type="triangle"/>
          </a:ln>
        </p:spPr>
        <p:style>
          <a:lnRef idx="1">
            <a:schemeClr val="accent1"/>
          </a:lnRef>
          <a:fillRef idx="0">
            <a:schemeClr val="accent1"/>
          </a:fillRef>
          <a:effectRef idx="0">
            <a:schemeClr val="accent1"/>
          </a:effectRef>
          <a:fontRef idx="minor">
            <a:schemeClr val="tx1"/>
          </a:fontRef>
        </p:style>
      </p:cxnSp>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Air-tightness of duct</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8712" y="1909482"/>
            <a:ext cx="6956916" cy="4948518"/>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Duct does not always need air-tightness. If duct contacts with dirty air, duct needs air-tightness.</a:t>
            </a:r>
          </a:p>
          <a:p>
            <a:r>
              <a:rPr lang="en-US" altLang="ja-JP" sz="2400" dirty="0">
                <a:latin typeface="ＭＳ Ｐゴシック" panose="020B0600070205080204" pitchFamily="50" charset="-128"/>
                <a:ea typeface="ＭＳ Ｐゴシック" panose="020B0600070205080204" pitchFamily="50" charset="-128"/>
              </a:rPr>
              <a:t>So, duct from most near upstream HEPA filter to room and duct from room or BSC to most near downstream HEPA filter needs air-tightness shown as right by red color.</a:t>
            </a:r>
          </a:p>
          <a:p>
            <a:pPr marL="0" indent="0">
              <a:buNone/>
            </a:pPr>
            <a:endParaRPr lang="en-US" altLang="ja-JP" sz="2400" dirty="0">
              <a:latin typeface="ＭＳ Ｐゴシック" panose="020B0600070205080204" pitchFamily="50" charset="-128"/>
              <a:ea typeface="ＭＳ Ｐゴシック" panose="020B0600070205080204" pitchFamily="50" charset="-128"/>
            </a:endParaRPr>
          </a:p>
          <a:p>
            <a:pPr marL="0" indent="0">
              <a:buNone/>
            </a:pPr>
            <a:r>
              <a:rPr lang="en-US" altLang="ja-JP" sz="2400" dirty="0">
                <a:latin typeface="ＭＳ Ｐゴシック" panose="020B0600070205080204" pitchFamily="50" charset="-128"/>
                <a:ea typeface="ＭＳ Ｐゴシック" panose="020B0600070205080204" pitchFamily="50" charset="-128"/>
              </a:rPr>
              <a:t> </a:t>
            </a:r>
          </a:p>
        </p:txBody>
      </p:sp>
      <p:sp>
        <p:nvSpPr>
          <p:cNvPr id="29" name="正方形/長方形 28">
            <a:extLst>
              <a:ext uri="{FF2B5EF4-FFF2-40B4-BE49-F238E27FC236}">
                <a16:creationId xmlns:a16="http://schemas.microsoft.com/office/drawing/2014/main" id="{1266F873-5824-4DA1-9C94-410C2EB800A2}"/>
              </a:ext>
            </a:extLst>
          </p:cNvPr>
          <p:cNvSpPr/>
          <p:nvPr/>
        </p:nvSpPr>
        <p:spPr>
          <a:xfrm>
            <a:off x="9054551" y="3618039"/>
            <a:ext cx="2902226" cy="1986806"/>
          </a:xfrm>
          <a:prstGeom prst="rect">
            <a:avLst/>
          </a:prstGeom>
          <a:solidFill>
            <a:schemeClr val="accent4">
              <a:lumMod val="60000"/>
              <a:lumOff val="40000"/>
            </a:schemeClr>
          </a:solidFill>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3" name="正方形/長方形 32">
            <a:extLst>
              <a:ext uri="{FF2B5EF4-FFF2-40B4-BE49-F238E27FC236}">
                <a16:creationId xmlns:a16="http://schemas.microsoft.com/office/drawing/2014/main" id="{A72AAAF6-1AA1-4CE7-9C53-FB8EE598C554}"/>
              </a:ext>
            </a:extLst>
          </p:cNvPr>
          <p:cNvSpPr/>
          <p:nvPr/>
        </p:nvSpPr>
        <p:spPr>
          <a:xfrm>
            <a:off x="10609330" y="4370295"/>
            <a:ext cx="792407" cy="900953"/>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BSC</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7440D52E-F271-4D46-8038-FC832026F2E0}"/>
              </a:ext>
            </a:extLst>
          </p:cNvPr>
          <p:cNvSpPr/>
          <p:nvPr/>
        </p:nvSpPr>
        <p:spPr>
          <a:xfrm>
            <a:off x="10609330" y="5271248"/>
            <a:ext cx="108000" cy="288000"/>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F7670871-261F-407B-A78C-2695B8907EF8}"/>
              </a:ext>
            </a:extLst>
          </p:cNvPr>
          <p:cNvSpPr/>
          <p:nvPr/>
        </p:nvSpPr>
        <p:spPr>
          <a:xfrm>
            <a:off x="11299610" y="5275731"/>
            <a:ext cx="108000" cy="288000"/>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矢印コネクタ 35">
            <a:extLst>
              <a:ext uri="{FF2B5EF4-FFF2-40B4-BE49-F238E27FC236}">
                <a16:creationId xmlns:a16="http://schemas.microsoft.com/office/drawing/2014/main" id="{25C0BC1B-9587-4342-82A0-61F301155606}"/>
              </a:ext>
            </a:extLst>
          </p:cNvPr>
          <p:cNvCxnSpPr>
            <a:cxnSpLocks/>
            <a:stCxn id="50" idx="2"/>
            <a:endCxn id="33" idx="0"/>
          </p:cNvCxnSpPr>
          <p:nvPr/>
        </p:nvCxnSpPr>
        <p:spPr>
          <a:xfrm flipH="1">
            <a:off x="11005534" y="3275291"/>
            <a:ext cx="3738" cy="1080000"/>
          </a:xfrm>
          <a:prstGeom prst="straightConnector1">
            <a:avLst/>
          </a:prstGeom>
          <a:ln w="50800">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37" name="正方形/長方形 36">
            <a:extLst>
              <a:ext uri="{FF2B5EF4-FFF2-40B4-BE49-F238E27FC236}">
                <a16:creationId xmlns:a16="http://schemas.microsoft.com/office/drawing/2014/main" id="{8387C7D0-B1BA-48E7-9D70-FC5B8A8BB6E4}"/>
              </a:ext>
            </a:extLst>
          </p:cNvPr>
          <p:cNvSpPr/>
          <p:nvPr/>
        </p:nvSpPr>
        <p:spPr>
          <a:xfrm>
            <a:off x="7851920" y="3618039"/>
            <a:ext cx="1181663" cy="1995769"/>
          </a:xfrm>
          <a:prstGeom prst="rect">
            <a:avLst/>
          </a:prstGeom>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8" name="テキスト ボックス 37">
            <a:extLst>
              <a:ext uri="{FF2B5EF4-FFF2-40B4-BE49-F238E27FC236}">
                <a16:creationId xmlns:a16="http://schemas.microsoft.com/office/drawing/2014/main" id="{64428E9A-9D3C-4ACD-A800-5EDFF0F1FCF5}"/>
              </a:ext>
            </a:extLst>
          </p:cNvPr>
          <p:cNvSpPr txBox="1"/>
          <p:nvPr/>
        </p:nvSpPr>
        <p:spPr>
          <a:xfrm>
            <a:off x="9533853" y="3970034"/>
            <a:ext cx="939210" cy="707886"/>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Lab</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solidFill>
                  <a:prstClr val="black"/>
                </a:solidFill>
                <a:latin typeface="ＭＳ Ｐゴシック" panose="020B0600070205080204" pitchFamily="50" charset="-128"/>
                <a:ea typeface="ＭＳ Ｐゴシック" panose="020B0600070205080204" pitchFamily="50" charset="-128"/>
              </a:rPr>
              <a:t>room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39" name="テキスト ボックス 38">
            <a:extLst>
              <a:ext uri="{FF2B5EF4-FFF2-40B4-BE49-F238E27FC236}">
                <a16:creationId xmlns:a16="http://schemas.microsoft.com/office/drawing/2014/main" id="{7FC5DD14-8241-4601-9181-35130040E36F}"/>
              </a:ext>
            </a:extLst>
          </p:cNvPr>
          <p:cNvSpPr txBox="1"/>
          <p:nvPr/>
        </p:nvSpPr>
        <p:spPr>
          <a:xfrm>
            <a:off x="7966983" y="3970034"/>
            <a:ext cx="939210" cy="707886"/>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Ante r</a:t>
            </a:r>
            <a:r>
              <a:rPr kumimoji="1" lang="en-US" altLang="ja-JP" sz="2400" dirty="0" err="1">
                <a:solidFill>
                  <a:prstClr val="black"/>
                </a:solidFill>
                <a:latin typeface="ＭＳ Ｐゴシック" panose="020B0600070205080204" pitchFamily="50" charset="-128"/>
                <a:ea typeface="ＭＳ Ｐゴシック" panose="020B0600070205080204" pitchFamily="50" charset="-128"/>
              </a:rPr>
              <a:t>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cxnSp>
        <p:nvCxnSpPr>
          <p:cNvPr id="41" name="直線矢印コネクタ 40">
            <a:extLst>
              <a:ext uri="{FF2B5EF4-FFF2-40B4-BE49-F238E27FC236}">
                <a16:creationId xmlns:a16="http://schemas.microsoft.com/office/drawing/2014/main" id="{25C7BDE1-E36E-47F4-B8D0-F6956BC7513C}"/>
              </a:ext>
            </a:extLst>
          </p:cNvPr>
          <p:cNvCxnSpPr>
            <a:cxnSpLocks/>
          </p:cNvCxnSpPr>
          <p:nvPr/>
        </p:nvCxnSpPr>
        <p:spPr>
          <a:xfrm>
            <a:off x="8773470" y="3276747"/>
            <a:ext cx="0" cy="288000"/>
          </a:xfrm>
          <a:prstGeom prst="straightConnector1">
            <a:avLst/>
          </a:prstGeom>
          <a:ln w="50800">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42" name="正方形/長方形 41">
            <a:extLst>
              <a:ext uri="{FF2B5EF4-FFF2-40B4-BE49-F238E27FC236}">
                <a16:creationId xmlns:a16="http://schemas.microsoft.com/office/drawing/2014/main" id="{3FE79035-C3AD-4C7D-92E4-EC8D3EFDA681}"/>
              </a:ext>
            </a:extLst>
          </p:cNvPr>
          <p:cNvSpPr/>
          <p:nvPr/>
        </p:nvSpPr>
        <p:spPr>
          <a:xfrm>
            <a:off x="7796596" y="4208930"/>
            <a:ext cx="133260" cy="1415597"/>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a:extLst>
              <a:ext uri="{FF2B5EF4-FFF2-40B4-BE49-F238E27FC236}">
                <a16:creationId xmlns:a16="http://schemas.microsoft.com/office/drawing/2014/main" id="{82CDA0AB-9ECC-4EA3-9117-089D3664623E}"/>
              </a:ext>
            </a:extLst>
          </p:cNvPr>
          <p:cNvSpPr/>
          <p:nvPr/>
        </p:nvSpPr>
        <p:spPr>
          <a:xfrm>
            <a:off x="8969877" y="4189248"/>
            <a:ext cx="133260" cy="1415597"/>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83512F3F-D3B5-441E-83B4-1DD409787FEF}"/>
              </a:ext>
            </a:extLst>
          </p:cNvPr>
          <p:cNvSpPr/>
          <p:nvPr/>
        </p:nvSpPr>
        <p:spPr>
          <a:xfrm>
            <a:off x="8784714" y="4622733"/>
            <a:ext cx="567292" cy="451767"/>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PB</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AEEEEC9-FE94-4A1C-888C-AB340872E910}"/>
              </a:ext>
            </a:extLst>
          </p:cNvPr>
          <p:cNvSpPr/>
          <p:nvPr/>
        </p:nvSpPr>
        <p:spPr>
          <a:xfrm>
            <a:off x="9506312" y="4864810"/>
            <a:ext cx="605876" cy="707886"/>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AC</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6086C059-707B-4A3E-8272-52E43C1F0112}"/>
              </a:ext>
            </a:extLst>
          </p:cNvPr>
          <p:cNvSpPr/>
          <p:nvPr/>
        </p:nvSpPr>
        <p:spPr>
          <a:xfrm>
            <a:off x="8048047" y="4884960"/>
            <a:ext cx="667113" cy="451767"/>
          </a:xfrm>
          <a:prstGeom prst="rect">
            <a:avLst/>
          </a:prstGeom>
          <a:solidFill>
            <a:schemeClr val="accent5"/>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HW</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48" name="テキスト ボックス 47">
            <a:extLst>
              <a:ext uri="{FF2B5EF4-FFF2-40B4-BE49-F238E27FC236}">
                <a16:creationId xmlns:a16="http://schemas.microsoft.com/office/drawing/2014/main" id="{9176224F-F967-49EB-950C-4399C099DD90}"/>
              </a:ext>
            </a:extLst>
          </p:cNvPr>
          <p:cNvSpPr txBox="1"/>
          <p:nvPr/>
        </p:nvSpPr>
        <p:spPr>
          <a:xfrm>
            <a:off x="7966983" y="1904183"/>
            <a:ext cx="3530017"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Air conditioning system</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50" name="正方形/長方形 49">
            <a:extLst>
              <a:ext uri="{FF2B5EF4-FFF2-40B4-BE49-F238E27FC236}">
                <a16:creationId xmlns:a16="http://schemas.microsoft.com/office/drawing/2014/main" id="{324409FB-D01A-4755-8732-90BE09F321D2}"/>
              </a:ext>
            </a:extLst>
          </p:cNvPr>
          <p:cNvSpPr/>
          <p:nvPr/>
        </p:nvSpPr>
        <p:spPr>
          <a:xfrm>
            <a:off x="10739272" y="3023291"/>
            <a:ext cx="540000" cy="252000"/>
          </a:xfrm>
          <a:prstGeom prst="rect">
            <a:avLst/>
          </a:prstGeom>
          <a:solidFill>
            <a:schemeClr val="accent1"/>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FC</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13" name="楕円 12">
            <a:extLst>
              <a:ext uri="{FF2B5EF4-FFF2-40B4-BE49-F238E27FC236}">
                <a16:creationId xmlns:a16="http://schemas.microsoft.com/office/drawing/2014/main" id="{8DD68851-1554-42C0-9A4C-46579B79A8EC}"/>
              </a:ext>
            </a:extLst>
          </p:cNvPr>
          <p:cNvSpPr/>
          <p:nvPr/>
        </p:nvSpPr>
        <p:spPr>
          <a:xfrm>
            <a:off x="10832938" y="2545548"/>
            <a:ext cx="345187" cy="371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F</a:t>
            </a:r>
            <a:endParaRPr kumimoji="1" lang="ja-JP" altLang="en-US" dirty="0"/>
          </a:p>
        </p:txBody>
      </p:sp>
      <p:sp>
        <p:nvSpPr>
          <p:cNvPr id="51" name="正方形/長方形 50">
            <a:extLst>
              <a:ext uri="{FF2B5EF4-FFF2-40B4-BE49-F238E27FC236}">
                <a16:creationId xmlns:a16="http://schemas.microsoft.com/office/drawing/2014/main" id="{DB490DA6-69CA-4502-A4F4-97B8B64D4B53}"/>
              </a:ext>
            </a:extLst>
          </p:cNvPr>
          <p:cNvSpPr/>
          <p:nvPr/>
        </p:nvSpPr>
        <p:spPr>
          <a:xfrm>
            <a:off x="8497877" y="3027095"/>
            <a:ext cx="540000" cy="252000"/>
          </a:xfrm>
          <a:prstGeom prst="rect">
            <a:avLst/>
          </a:prstGeom>
          <a:solidFill>
            <a:schemeClr val="accent1"/>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FC</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52" name="楕円 51">
            <a:extLst>
              <a:ext uri="{FF2B5EF4-FFF2-40B4-BE49-F238E27FC236}">
                <a16:creationId xmlns:a16="http://schemas.microsoft.com/office/drawing/2014/main" id="{A9B9B75D-3049-42EF-B36A-12E54710B770}"/>
              </a:ext>
            </a:extLst>
          </p:cNvPr>
          <p:cNvSpPr/>
          <p:nvPr/>
        </p:nvSpPr>
        <p:spPr>
          <a:xfrm>
            <a:off x="8591543" y="2549352"/>
            <a:ext cx="345187" cy="371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F</a:t>
            </a:r>
            <a:endParaRPr kumimoji="1" lang="ja-JP" altLang="en-US" dirty="0"/>
          </a:p>
        </p:txBody>
      </p:sp>
      <p:sp>
        <p:nvSpPr>
          <p:cNvPr id="53" name="正方形/長方形 52">
            <a:extLst>
              <a:ext uri="{FF2B5EF4-FFF2-40B4-BE49-F238E27FC236}">
                <a16:creationId xmlns:a16="http://schemas.microsoft.com/office/drawing/2014/main" id="{4C57AAE1-C4D3-4510-957D-1AE442429A9A}"/>
              </a:ext>
            </a:extLst>
          </p:cNvPr>
          <p:cNvSpPr/>
          <p:nvPr/>
        </p:nvSpPr>
        <p:spPr>
          <a:xfrm>
            <a:off x="11308070" y="3013204"/>
            <a:ext cx="540000" cy="252000"/>
          </a:xfrm>
          <a:prstGeom prst="rect">
            <a:avLst/>
          </a:prstGeom>
          <a:solidFill>
            <a:schemeClr val="accent1"/>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FC</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A6CBAAB2-8405-42E4-AF13-B7C80F7AA2A0}"/>
              </a:ext>
            </a:extLst>
          </p:cNvPr>
          <p:cNvSpPr/>
          <p:nvPr/>
        </p:nvSpPr>
        <p:spPr>
          <a:xfrm>
            <a:off x="11401736" y="2535461"/>
            <a:ext cx="345187" cy="371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F</a:t>
            </a:r>
            <a:endParaRPr kumimoji="1" lang="ja-JP" altLang="en-US" dirty="0"/>
          </a:p>
        </p:txBody>
      </p:sp>
      <p:cxnSp>
        <p:nvCxnSpPr>
          <p:cNvPr id="31" name="直線矢印コネクタ 30">
            <a:extLst>
              <a:ext uri="{FF2B5EF4-FFF2-40B4-BE49-F238E27FC236}">
                <a16:creationId xmlns:a16="http://schemas.microsoft.com/office/drawing/2014/main" id="{852BE911-FBDF-43EC-B437-BF1582D63EC9}"/>
              </a:ext>
            </a:extLst>
          </p:cNvPr>
          <p:cNvCxnSpPr>
            <a:cxnSpLocks/>
          </p:cNvCxnSpPr>
          <p:nvPr/>
        </p:nvCxnSpPr>
        <p:spPr>
          <a:xfrm>
            <a:off x="8117490" y="3297894"/>
            <a:ext cx="0" cy="288000"/>
          </a:xfrm>
          <a:prstGeom prst="straightConnector1">
            <a:avLst/>
          </a:prstGeom>
          <a:ln w="508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47" name="正方形/長方形 46">
            <a:extLst>
              <a:ext uri="{FF2B5EF4-FFF2-40B4-BE49-F238E27FC236}">
                <a16:creationId xmlns:a16="http://schemas.microsoft.com/office/drawing/2014/main" id="{89E1368E-84F6-4565-8844-F8B470A0EE2E}"/>
              </a:ext>
            </a:extLst>
          </p:cNvPr>
          <p:cNvSpPr/>
          <p:nvPr/>
        </p:nvSpPr>
        <p:spPr>
          <a:xfrm>
            <a:off x="7841897" y="3033723"/>
            <a:ext cx="540000" cy="252000"/>
          </a:xfrm>
          <a:prstGeom prst="rect">
            <a:avLst/>
          </a:prstGeom>
          <a:solidFill>
            <a:schemeClr val="accent1"/>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FC</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49" name="楕円 48">
            <a:extLst>
              <a:ext uri="{FF2B5EF4-FFF2-40B4-BE49-F238E27FC236}">
                <a16:creationId xmlns:a16="http://schemas.microsoft.com/office/drawing/2014/main" id="{1A4F2610-74AD-4C72-A980-F05D476EC2E0}"/>
              </a:ext>
            </a:extLst>
          </p:cNvPr>
          <p:cNvSpPr/>
          <p:nvPr/>
        </p:nvSpPr>
        <p:spPr>
          <a:xfrm>
            <a:off x="7935563" y="2555980"/>
            <a:ext cx="345187" cy="371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F</a:t>
            </a:r>
            <a:endParaRPr kumimoji="1" lang="ja-JP" altLang="en-US" dirty="0"/>
          </a:p>
        </p:txBody>
      </p:sp>
      <p:sp>
        <p:nvSpPr>
          <p:cNvPr id="56" name="正方形/長方形 55">
            <a:extLst>
              <a:ext uri="{FF2B5EF4-FFF2-40B4-BE49-F238E27FC236}">
                <a16:creationId xmlns:a16="http://schemas.microsoft.com/office/drawing/2014/main" id="{766149BC-10AF-497E-B69B-3316CC89C349}"/>
              </a:ext>
            </a:extLst>
          </p:cNvPr>
          <p:cNvSpPr/>
          <p:nvPr/>
        </p:nvSpPr>
        <p:spPr>
          <a:xfrm>
            <a:off x="9242523" y="3026469"/>
            <a:ext cx="540000" cy="252000"/>
          </a:xfrm>
          <a:prstGeom prst="rect">
            <a:avLst/>
          </a:prstGeom>
          <a:solidFill>
            <a:schemeClr val="accent1"/>
          </a:solidFill>
          <a:ln w="127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entury Gothic" panose="020B0502020202020204" pitchFamily="34" charset="0"/>
                <a:ea typeface="ＭＳ Ｐゴシック" panose="020B0600070205080204" pitchFamily="50" charset="-128"/>
              </a:rPr>
              <a:t>FC</a:t>
            </a:r>
            <a:endParaRPr kumimoji="1" lang="ja-JP" altLang="en-US" dirty="0">
              <a:solidFill>
                <a:schemeClr val="tx1"/>
              </a:solidFill>
              <a:latin typeface="Century Gothic" panose="020B0502020202020204" pitchFamily="34"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71A22647-4887-4736-8AF7-ABC5F0D56D76}"/>
              </a:ext>
            </a:extLst>
          </p:cNvPr>
          <p:cNvSpPr/>
          <p:nvPr/>
        </p:nvSpPr>
        <p:spPr>
          <a:xfrm>
            <a:off x="9336189" y="2548726"/>
            <a:ext cx="345187" cy="371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F</a:t>
            </a:r>
            <a:endParaRPr kumimoji="1" lang="ja-JP" altLang="en-US" dirty="0"/>
          </a:p>
        </p:txBody>
      </p:sp>
      <p:sp>
        <p:nvSpPr>
          <p:cNvPr id="6" name="テキスト ボックス 5">
            <a:extLst>
              <a:ext uri="{FF2B5EF4-FFF2-40B4-BE49-F238E27FC236}">
                <a16:creationId xmlns:a16="http://schemas.microsoft.com/office/drawing/2014/main" id="{65E9188D-7DEF-421D-82A7-E75A0AE7F6ED}"/>
              </a:ext>
            </a:extLst>
          </p:cNvPr>
          <p:cNvSpPr txBox="1"/>
          <p:nvPr/>
        </p:nvSpPr>
        <p:spPr>
          <a:xfrm>
            <a:off x="7783994" y="5753768"/>
            <a:ext cx="4172783" cy="707886"/>
          </a:xfrm>
          <a:prstGeom prst="rect">
            <a:avLst/>
          </a:prstGeom>
          <a:noFill/>
        </p:spPr>
        <p:txBody>
          <a:bodyPr wrap="square" rtlCol="0">
            <a:spAutoFit/>
          </a:bodyPr>
          <a:lstStyle/>
          <a:p>
            <a:pPr marL="0" marR="0" lvl="0" indent="0"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F: Fan</a:t>
            </a:r>
          </a:p>
          <a:p>
            <a:pPr marL="0" marR="0" lvl="0" indent="0"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FC: HEPA Filter Casing</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6216009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ォータブル">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クォータブル</Template>
  <TotalTime>4667</TotalTime>
  <Words>3958</Words>
  <Application>Microsoft Office PowerPoint</Application>
  <PresentationFormat>ワイド画面</PresentationFormat>
  <Paragraphs>311</Paragraphs>
  <Slides>20</Slides>
  <Notes>20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20</vt:i4>
      </vt:variant>
    </vt:vector>
  </HeadingPairs>
  <TitlesOfParts>
    <vt:vector size="27" baseType="lpstr">
      <vt:lpstr>ＭＳ Ｐゴシック</vt:lpstr>
      <vt:lpstr>游ゴシック</vt:lpstr>
      <vt:lpstr>Arial</vt:lpstr>
      <vt:lpstr>Century</vt:lpstr>
      <vt:lpstr>Century Gothic</vt:lpstr>
      <vt:lpstr>Wingdings 2</vt:lpstr>
      <vt:lpstr>クォータブル</vt:lpstr>
      <vt:lpstr>Air-tightness in BSL3 Lab</vt:lpstr>
      <vt:lpstr>Do you know where of BSL3 lab air-tightness is needed?</vt:lpstr>
      <vt:lpstr>Air-tightness in room</vt:lpstr>
      <vt:lpstr>How to test room air-tightness?</vt:lpstr>
      <vt:lpstr>Room air-tightness test method</vt:lpstr>
      <vt:lpstr>Air-tightness of door</vt:lpstr>
      <vt:lpstr>My Trial</vt:lpstr>
      <vt:lpstr>Air-tightness in air conditioning system</vt:lpstr>
      <vt:lpstr>Air-tightness of duct</vt:lpstr>
      <vt:lpstr>Air-tightness of duct</vt:lpstr>
      <vt:lpstr>Strength of duct</vt:lpstr>
      <vt:lpstr>Air-tightness of damper</vt:lpstr>
      <vt:lpstr>Air-tightness of HEPA filter casing</vt:lpstr>
      <vt:lpstr>My mistake</vt:lpstr>
      <vt:lpstr>Air-tightness in sanitary (supply and drainage water)  system</vt:lpstr>
      <vt:lpstr>Air-tightness of drainage piping</vt:lpstr>
      <vt:lpstr>Air-tightness of dunk tank</vt:lpstr>
      <vt:lpstr>When is air-tightness needed actually?</vt:lpstr>
      <vt:lpstr>My opinion </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Detail of HEPA filter</dc:title>
  <dc:creator>三木 秀樹</dc:creator>
  <cp:lastModifiedBy>HIDEKI MIKI</cp:lastModifiedBy>
  <cp:revision>207</cp:revision>
  <dcterms:created xsi:type="dcterms:W3CDTF">2019-06-28T02:15:31Z</dcterms:created>
  <dcterms:modified xsi:type="dcterms:W3CDTF">2023-12-26T01:17:44Z</dcterms:modified>
</cp:coreProperties>
</file>